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6"/>
  </p:notesMasterIdLst>
  <p:handoutMasterIdLst>
    <p:handoutMasterId r:id="rId37"/>
  </p:handoutMasterIdLst>
  <p:sldIdLst>
    <p:sldId id="2147469548" r:id="rId6"/>
    <p:sldId id="1670" r:id="rId7"/>
    <p:sldId id="1863" r:id="rId8"/>
    <p:sldId id="1529" r:id="rId9"/>
    <p:sldId id="1864" r:id="rId10"/>
    <p:sldId id="1862" r:id="rId11"/>
    <p:sldId id="1866" r:id="rId12"/>
    <p:sldId id="1868" r:id="rId13"/>
    <p:sldId id="1865" r:id="rId14"/>
    <p:sldId id="2147469542" r:id="rId15"/>
    <p:sldId id="1871" r:id="rId16"/>
    <p:sldId id="2147469531" r:id="rId17"/>
    <p:sldId id="2147469532" r:id="rId18"/>
    <p:sldId id="2147469536" r:id="rId19"/>
    <p:sldId id="2147469534" r:id="rId20"/>
    <p:sldId id="2147469540" r:id="rId21"/>
    <p:sldId id="2147469549" r:id="rId22"/>
    <p:sldId id="2147469547" r:id="rId23"/>
    <p:sldId id="2147469533" r:id="rId24"/>
    <p:sldId id="2147469543" r:id="rId25"/>
    <p:sldId id="1867" r:id="rId26"/>
    <p:sldId id="2147469544" r:id="rId27"/>
    <p:sldId id="2147469550" r:id="rId28"/>
    <p:sldId id="2147469551" r:id="rId29"/>
    <p:sldId id="2147469545" r:id="rId30"/>
    <p:sldId id="2147469546" r:id="rId31"/>
    <p:sldId id="1528" r:id="rId32"/>
    <p:sldId id="2147469535" r:id="rId33"/>
    <p:sldId id="2147469539" r:id="rId34"/>
    <p:sldId id="1860"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F2F2F2"/>
    <a:srgbClr val="E6E6E6"/>
    <a:srgbClr val="2F2F2F"/>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0372" autoAdjust="0"/>
  </p:normalViewPr>
  <p:slideViewPr>
    <p:cSldViewPr snapToGrid="0">
      <p:cViewPr varScale="1">
        <p:scale>
          <a:sx n="119" d="100"/>
          <a:sy n="119" d="100"/>
        </p:scale>
        <p:origin x="84" y="67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2/18/2024 11:16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2/18/2024 11:15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2/18/2024 11:15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668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435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 </a:t>
            </a:r>
            <a:r>
              <a:rPr lang="en-US" dirty="0" err="1"/>
              <a:t>Mostrar</a:t>
            </a:r>
            <a:r>
              <a:rPr lang="en-US" dirty="0"/>
              <a:t> </a:t>
            </a:r>
            <a:r>
              <a:rPr lang="en-US" dirty="0" err="1"/>
              <a:t>información</a:t>
            </a:r>
            <a:endParaRPr lang="en-US" dirty="0"/>
          </a:p>
          <a:p>
            <a:r>
              <a:rPr lang="en-US" dirty="0"/>
              <a:t>Light blue – User inputs</a:t>
            </a:r>
          </a:p>
          <a:p>
            <a:r>
              <a:rPr lang="en-US" dirty="0"/>
              <a:t>Dark blue – </a:t>
            </a:r>
            <a:r>
              <a:rPr lang="en-US" dirty="0" err="1"/>
              <a:t>Controles</a:t>
            </a:r>
            <a:r>
              <a:rPr lang="en-US" dirty="0"/>
              <a:t> </a:t>
            </a:r>
            <a:r>
              <a:rPr lang="en-US" dirty="0" err="1"/>
              <a:t>compuestos</a:t>
            </a:r>
            <a:endParaRPr lang="en-US" dirty="0"/>
          </a:p>
          <a:p>
            <a:r>
              <a:rPr lang="en-US" dirty="0"/>
              <a:t>Turquoise – Shapes, draws and forms</a:t>
            </a:r>
            <a:endParaRPr lang="es-ES" dirty="0"/>
          </a:p>
        </p:txBody>
      </p:sp>
      <p:sp>
        <p:nvSpPr>
          <p:cNvPr id="4" name="Slide Number Placeholder 3"/>
          <p:cNvSpPr>
            <a:spLocks noGrp="1"/>
          </p:cNvSpPr>
          <p:nvPr>
            <p:ph type="sldNum" sz="quarter" idx="5"/>
          </p:nvPr>
        </p:nvSpPr>
        <p:spPr/>
        <p:txBody>
          <a:bodyPr/>
          <a:lstStyle/>
          <a:p>
            <a:fld id="{16274E30-54FE-44A1-91FF-26D1B4640D9F}" type="slidenum">
              <a:rPr lang="en-US" smtClean="0"/>
              <a:t>12</a:t>
            </a:fld>
            <a:endParaRPr lang="en-US"/>
          </a:p>
        </p:txBody>
      </p:sp>
    </p:spTree>
    <p:extLst>
      <p:ext uri="{BB962C8B-B14F-4D97-AF65-F5344CB8AC3E}">
        <p14:creationId xmlns:p14="http://schemas.microsoft.com/office/powerpoint/2010/main" val="274592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703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6196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0682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247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2/18/2024 11:15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972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3721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8297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404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2/18/2024 11:15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310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0090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E056D-1866-4EED-2741-E60313A75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1F1F0-9675-5BA5-C227-B8491B5BF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83D42-F6F3-674A-3582-71945E962C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36C87BC-1C70-01AC-D7CE-DD914CF198E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A4E9D30-7B41-49C9-3D8D-8F48B3859ED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DC4043-B5B4-B72F-99B0-3680443687FF}"/>
              </a:ext>
            </a:extLst>
          </p:cNvPr>
          <p:cNvSpPr>
            <a:spLocks noGrp="1"/>
          </p:cNvSpPr>
          <p:nvPr>
            <p:ph type="dt" idx="12"/>
          </p:nvPr>
        </p:nvSpPr>
        <p:spPr/>
        <p:txBody>
          <a:bodyPr/>
          <a:lstStyle/>
          <a:p>
            <a:fld id="{72E0C910-0166-48E0-B8EF-5071277A02A8}" type="datetime8">
              <a:rPr lang="en-US" smtClean="0"/>
              <a:t>2/18/2024 11:21 AM</a:t>
            </a:fld>
            <a:endParaRPr lang="en-US" dirty="0"/>
          </a:p>
        </p:txBody>
      </p:sp>
      <p:sp>
        <p:nvSpPr>
          <p:cNvPr id="7" name="Slide Number Placeholder 6">
            <a:extLst>
              <a:ext uri="{FF2B5EF4-FFF2-40B4-BE49-F238E27FC236}">
                <a16:creationId xmlns:a16="http://schemas.microsoft.com/office/drawing/2014/main" id="{48D8ECE0-9CC1-9CE8-6BBC-38A14E94E2D8}"/>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8963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E13-B2ED-7263-AFD4-54B9102F0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0615F-6828-CB81-EF64-9B9AFFE56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6379F-0B5A-660C-EC28-86515F32AC1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98BAC2-A7A2-BD62-5117-BF5430D8BC3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010C0EC-94F1-33F4-DF0B-419A189219F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7987A-7716-27EE-47E3-07076B1CF94D}"/>
              </a:ext>
            </a:extLst>
          </p:cNvPr>
          <p:cNvSpPr>
            <a:spLocks noGrp="1"/>
          </p:cNvSpPr>
          <p:nvPr>
            <p:ph type="dt" idx="12"/>
          </p:nvPr>
        </p:nvSpPr>
        <p:spPr/>
        <p:txBody>
          <a:bodyPr/>
          <a:lstStyle/>
          <a:p>
            <a:fld id="{72E0C910-0166-48E0-B8EF-5071277A02A8}" type="datetime8">
              <a:rPr lang="en-US" smtClean="0"/>
              <a:t>2/18/2024 11:22 AM</a:t>
            </a:fld>
            <a:endParaRPr lang="en-US" dirty="0"/>
          </a:p>
        </p:txBody>
      </p:sp>
      <p:sp>
        <p:nvSpPr>
          <p:cNvPr id="7" name="Slide Number Placeholder 6">
            <a:extLst>
              <a:ext uri="{FF2B5EF4-FFF2-40B4-BE49-F238E27FC236}">
                <a16:creationId xmlns:a16="http://schemas.microsoft.com/office/drawing/2014/main" id="{7FB4F164-AE99-BD9A-98CF-10F3320CB357}"/>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7948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557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5647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210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2/18/2024 11:15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5498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871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3639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9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9567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13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461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2/18/2024 11:15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4379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18/02/2024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33905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36.gi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github.com/dotnet/mau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notesSlide" Target="../notesSlides/notesSlide8.xml"/><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0B0C4BFA-9E2D-B480-98B9-82B749DBD30C}"/>
              </a:ext>
            </a:extLst>
          </p:cNvPr>
          <p:cNvPicPr>
            <a:picLocks noChangeAspect="1"/>
          </p:cNvPicPr>
          <p:nvPr/>
        </p:nvPicPr>
        <p:blipFill>
          <a:blip r:embed="rId3"/>
          <a:stretch>
            <a:fillRect/>
          </a:stretch>
        </p:blipFill>
        <p:spPr>
          <a:xfrm>
            <a:off x="3715047" y="1048047"/>
            <a:ext cx="4761905" cy="4761905"/>
          </a:xfrm>
          <a:prstGeom prst="rect">
            <a:avLst/>
          </a:prstGeom>
        </p:spPr>
      </p:pic>
    </p:spTree>
    <p:extLst>
      <p:ext uri="{BB962C8B-B14F-4D97-AF65-F5344CB8AC3E}">
        <p14:creationId xmlns:p14="http://schemas.microsoft.com/office/powerpoint/2010/main" val="30331278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Controles</a:t>
            </a:r>
            <a:r>
              <a:rPr lang="en-US" dirty="0"/>
              <a:t> </a:t>
            </a:r>
            <a:r>
              <a:rPr lang="en-US" dirty="0" err="1"/>
              <a:t>nativos</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1026" name="Picture 2" descr="Personalizzazione del controllo .NET MAUI con gestori - .NET MAUI ...">
            <a:extLst>
              <a:ext uri="{FF2B5EF4-FFF2-40B4-BE49-F238E27FC236}">
                <a16:creationId xmlns:a16="http://schemas.microsoft.com/office/drawing/2014/main" id="{E342C987-43BE-FB05-15A5-8D68304981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09"/>
          <a:stretch/>
        </p:blipFill>
        <p:spPr bwMode="auto">
          <a:xfrm>
            <a:off x="2207778" y="1103050"/>
            <a:ext cx="7776443" cy="46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Diseño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2" name="Picture 2">
            <a:extLst>
              <a:ext uri="{FF2B5EF4-FFF2-40B4-BE49-F238E27FC236}">
                <a16:creationId xmlns:a16="http://schemas.microsoft.com/office/drawing/2014/main" id="{8826282E-501F-59C1-6A84-F94333F48FDB}"/>
              </a:ext>
            </a:extLst>
          </p:cNvPr>
          <p:cNvPicPr>
            <a:picLocks noChangeAspect="1"/>
          </p:cNvPicPr>
          <p:nvPr/>
        </p:nvPicPr>
        <p:blipFill>
          <a:blip r:embed="rId4"/>
          <a:stretch>
            <a:fillRect/>
          </a:stretch>
        </p:blipFill>
        <p:spPr>
          <a:xfrm>
            <a:off x="835078" y="2304597"/>
            <a:ext cx="1765288" cy="1765288"/>
          </a:xfrm>
          <a:prstGeom prst="rect">
            <a:avLst/>
          </a:prstGeom>
        </p:spPr>
      </p:pic>
      <p:pic>
        <p:nvPicPr>
          <p:cNvPr id="33" name="Picture 5" descr="A close up of a logo&#10;&#10;Description automatically generated">
            <a:extLst>
              <a:ext uri="{FF2B5EF4-FFF2-40B4-BE49-F238E27FC236}">
                <a16:creationId xmlns:a16="http://schemas.microsoft.com/office/drawing/2014/main" id="{4B537BB6-0C7A-F267-E3C9-A3E64522E428}"/>
              </a:ext>
            </a:extLst>
          </p:cNvPr>
          <p:cNvPicPr>
            <a:picLocks noChangeAspect="1"/>
          </p:cNvPicPr>
          <p:nvPr/>
        </p:nvPicPr>
        <p:blipFill>
          <a:blip r:embed="rId5"/>
          <a:stretch>
            <a:fillRect/>
          </a:stretch>
        </p:blipFill>
        <p:spPr>
          <a:xfrm>
            <a:off x="3348992" y="2432473"/>
            <a:ext cx="2012715" cy="1509536"/>
          </a:xfrm>
          <a:prstGeom prst="rect">
            <a:avLst/>
          </a:prstGeom>
        </p:spPr>
      </p:pic>
      <p:pic>
        <p:nvPicPr>
          <p:cNvPr id="34" name="Picture 7">
            <a:extLst>
              <a:ext uri="{FF2B5EF4-FFF2-40B4-BE49-F238E27FC236}">
                <a16:creationId xmlns:a16="http://schemas.microsoft.com/office/drawing/2014/main" id="{51A6B24C-9644-8136-D33C-CA0460A8B073}"/>
              </a:ext>
            </a:extLst>
          </p:cNvPr>
          <p:cNvPicPr>
            <a:picLocks noChangeAspect="1"/>
          </p:cNvPicPr>
          <p:nvPr/>
        </p:nvPicPr>
        <p:blipFill>
          <a:blip r:embed="rId6"/>
          <a:stretch>
            <a:fillRect/>
          </a:stretch>
        </p:blipFill>
        <p:spPr>
          <a:xfrm>
            <a:off x="6110333" y="2914727"/>
            <a:ext cx="2335113" cy="513130"/>
          </a:xfrm>
          <a:prstGeom prst="rect">
            <a:avLst/>
          </a:prstGeom>
        </p:spPr>
      </p:pic>
      <p:sp>
        <p:nvSpPr>
          <p:cNvPr id="35" name="Rectangle 8">
            <a:extLst>
              <a:ext uri="{FF2B5EF4-FFF2-40B4-BE49-F238E27FC236}">
                <a16:creationId xmlns:a16="http://schemas.microsoft.com/office/drawing/2014/main" id="{D576BB19-FDC0-008E-8D22-7822FAD41FD0}"/>
              </a:ext>
            </a:extLst>
          </p:cNvPr>
          <p:cNvSpPr/>
          <p:nvPr/>
        </p:nvSpPr>
        <p:spPr bwMode="auto">
          <a:xfrm>
            <a:off x="514648"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Rectangle 9">
            <a:extLst>
              <a:ext uri="{FF2B5EF4-FFF2-40B4-BE49-F238E27FC236}">
                <a16:creationId xmlns:a16="http://schemas.microsoft.com/office/drawing/2014/main" id="{130A1551-EA76-BA6F-7028-2C8AA1C3613B}"/>
              </a:ext>
            </a:extLst>
          </p:cNvPr>
          <p:cNvSpPr/>
          <p:nvPr/>
        </p:nvSpPr>
        <p:spPr bwMode="auto">
          <a:xfrm>
            <a:off x="3152276" y="20882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7" name="Group 11">
            <a:extLst>
              <a:ext uri="{FF2B5EF4-FFF2-40B4-BE49-F238E27FC236}">
                <a16:creationId xmlns:a16="http://schemas.microsoft.com/office/drawing/2014/main" id="{9B5068F6-BF04-1BB5-1A18-B9A5AF9F36C8}"/>
              </a:ext>
            </a:extLst>
          </p:cNvPr>
          <p:cNvGrpSpPr/>
          <p:nvPr/>
        </p:nvGrpSpPr>
        <p:grpSpPr>
          <a:xfrm>
            <a:off x="3961716" y="1192839"/>
            <a:ext cx="787267" cy="787267"/>
            <a:chOff x="11434337" y="2930084"/>
            <a:chExt cx="1574643" cy="1574643"/>
          </a:xfrm>
          <a:solidFill>
            <a:srgbClr val="77D065"/>
          </a:solidFill>
        </p:grpSpPr>
        <p:sp>
          <p:nvSpPr>
            <p:cNvPr id="38" name="Oval 12">
              <a:extLst>
                <a:ext uri="{FF2B5EF4-FFF2-40B4-BE49-F238E27FC236}">
                  <a16:creationId xmlns:a16="http://schemas.microsoft.com/office/drawing/2014/main" id="{A1E80DB2-3B7C-23A5-BEAF-18CC1AECC82D}"/>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9" name="Picture 13">
              <a:extLst>
                <a:ext uri="{FF2B5EF4-FFF2-40B4-BE49-F238E27FC236}">
                  <a16:creationId xmlns:a16="http://schemas.microsoft.com/office/drawing/2014/main" id="{9659578C-2CD9-2A5E-7F44-B9BA4D4A79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0" name="Group 14">
            <a:extLst>
              <a:ext uri="{FF2B5EF4-FFF2-40B4-BE49-F238E27FC236}">
                <a16:creationId xmlns:a16="http://schemas.microsoft.com/office/drawing/2014/main" id="{661227BE-0E0B-13F8-F2CD-A9D194B304CF}"/>
              </a:ext>
            </a:extLst>
          </p:cNvPr>
          <p:cNvGrpSpPr/>
          <p:nvPr/>
        </p:nvGrpSpPr>
        <p:grpSpPr>
          <a:xfrm>
            <a:off x="1324088" y="1185573"/>
            <a:ext cx="787267" cy="787267"/>
            <a:chOff x="3567813" y="1467990"/>
            <a:chExt cx="787322" cy="787322"/>
          </a:xfrm>
        </p:grpSpPr>
        <p:sp>
          <p:nvSpPr>
            <p:cNvPr id="41" name="Oval 15">
              <a:extLst>
                <a:ext uri="{FF2B5EF4-FFF2-40B4-BE49-F238E27FC236}">
                  <a16:creationId xmlns:a16="http://schemas.microsoft.com/office/drawing/2014/main" id="{945C5C7E-BAD0-0BDF-1652-41DABDA03B09}"/>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2" name="Picture 2" descr="http://www.freeiconspng.com/uploads/ios-7-logo-png-14.png">
              <a:extLst>
                <a:ext uri="{FF2B5EF4-FFF2-40B4-BE49-F238E27FC236}">
                  <a16:creationId xmlns:a16="http://schemas.microsoft.com/office/drawing/2014/main" id="{315462EF-4F13-7DD0-0FF9-F8F4858C64E4}"/>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7">
            <a:extLst>
              <a:ext uri="{FF2B5EF4-FFF2-40B4-BE49-F238E27FC236}">
                <a16:creationId xmlns:a16="http://schemas.microsoft.com/office/drawing/2014/main" id="{B84543A7-B8B6-061A-52E7-4C4B2D7B3E07}"/>
              </a:ext>
            </a:extLst>
          </p:cNvPr>
          <p:cNvPicPr>
            <a:picLocks noChangeAspect="1"/>
          </p:cNvPicPr>
          <p:nvPr/>
        </p:nvPicPr>
        <p:blipFill>
          <a:blip r:embed="rId9"/>
          <a:stretch>
            <a:fillRect/>
          </a:stretch>
        </p:blipFill>
        <p:spPr>
          <a:xfrm>
            <a:off x="8620190" y="2837940"/>
            <a:ext cx="2772609" cy="589916"/>
          </a:xfrm>
          <a:prstGeom prst="rect">
            <a:avLst/>
          </a:prstGeom>
        </p:spPr>
      </p:pic>
      <p:sp>
        <p:nvSpPr>
          <p:cNvPr id="44" name="Rectangle 18">
            <a:extLst>
              <a:ext uri="{FF2B5EF4-FFF2-40B4-BE49-F238E27FC236}">
                <a16:creationId xmlns:a16="http://schemas.microsoft.com/office/drawing/2014/main" id="{48EFD7B8-B75F-81BE-7229-BE7D0C95A0A5}"/>
              </a:ext>
            </a:extLst>
          </p:cNvPr>
          <p:cNvSpPr/>
          <p:nvPr/>
        </p:nvSpPr>
        <p:spPr bwMode="auto">
          <a:xfrm>
            <a:off x="6110333"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45" name="Group 20">
            <a:extLst>
              <a:ext uri="{FF2B5EF4-FFF2-40B4-BE49-F238E27FC236}">
                <a16:creationId xmlns:a16="http://schemas.microsoft.com/office/drawing/2014/main" id="{D82324A5-815A-1AF7-F717-F6E471879B70}"/>
              </a:ext>
            </a:extLst>
          </p:cNvPr>
          <p:cNvGrpSpPr/>
          <p:nvPr/>
        </p:nvGrpSpPr>
        <p:grpSpPr>
          <a:xfrm>
            <a:off x="9557401" y="1192839"/>
            <a:ext cx="787267" cy="787267"/>
            <a:chOff x="11434337" y="2930084"/>
            <a:chExt cx="1574643" cy="1574643"/>
          </a:xfrm>
          <a:solidFill>
            <a:srgbClr val="77D065"/>
          </a:solidFill>
        </p:grpSpPr>
        <p:sp>
          <p:nvSpPr>
            <p:cNvPr id="46" name="Oval 21">
              <a:extLst>
                <a:ext uri="{FF2B5EF4-FFF2-40B4-BE49-F238E27FC236}">
                  <a16:creationId xmlns:a16="http://schemas.microsoft.com/office/drawing/2014/main" id="{B9184D06-CCB8-376A-F8B5-10ABC9BF806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7" name="Picture 22">
              <a:extLst>
                <a:ext uri="{FF2B5EF4-FFF2-40B4-BE49-F238E27FC236}">
                  <a16:creationId xmlns:a16="http://schemas.microsoft.com/office/drawing/2014/main" id="{BAA5FA5D-FCB2-5C3B-EAEE-A8DFBC5C7E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8" name="Group 23">
            <a:extLst>
              <a:ext uri="{FF2B5EF4-FFF2-40B4-BE49-F238E27FC236}">
                <a16:creationId xmlns:a16="http://schemas.microsoft.com/office/drawing/2014/main" id="{F274D3F8-56C8-DF45-538B-E0CAE80DCF80}"/>
              </a:ext>
            </a:extLst>
          </p:cNvPr>
          <p:cNvGrpSpPr/>
          <p:nvPr/>
        </p:nvGrpSpPr>
        <p:grpSpPr>
          <a:xfrm>
            <a:off x="6919773" y="1185573"/>
            <a:ext cx="787267" cy="787267"/>
            <a:chOff x="3567813" y="1467990"/>
            <a:chExt cx="787322" cy="787322"/>
          </a:xfrm>
        </p:grpSpPr>
        <p:sp>
          <p:nvSpPr>
            <p:cNvPr id="49" name="Oval 24">
              <a:extLst>
                <a:ext uri="{FF2B5EF4-FFF2-40B4-BE49-F238E27FC236}">
                  <a16:creationId xmlns:a16="http://schemas.microsoft.com/office/drawing/2014/main" id="{086C43E6-B8DB-DDA4-9515-F50ABA22A700}"/>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0" name="Picture 2" descr="http://www.freeiconspng.com/uploads/ios-7-logo-png-14.png">
              <a:extLst>
                <a:ext uri="{FF2B5EF4-FFF2-40B4-BE49-F238E27FC236}">
                  <a16:creationId xmlns:a16="http://schemas.microsoft.com/office/drawing/2014/main" id="{BB3EC4D2-35D6-E76D-363C-355A8ADE11B9}"/>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27">
            <a:extLst>
              <a:ext uri="{FF2B5EF4-FFF2-40B4-BE49-F238E27FC236}">
                <a16:creationId xmlns:a16="http://schemas.microsoft.com/office/drawing/2014/main" id="{24F58529-A86B-A192-A3DA-8532E8EEC01C}"/>
              </a:ext>
            </a:extLst>
          </p:cNvPr>
          <p:cNvCxnSpPr>
            <a:cxnSpLocks/>
          </p:cNvCxnSpPr>
          <p:nvPr/>
        </p:nvCxnSpPr>
        <p:spPr>
          <a:xfrm>
            <a:off x="1707915" y="3632066"/>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30">
            <a:extLst>
              <a:ext uri="{FF2B5EF4-FFF2-40B4-BE49-F238E27FC236}">
                <a16:creationId xmlns:a16="http://schemas.microsoft.com/office/drawing/2014/main" id="{60C30BB0-E8B7-F3EB-8C01-2E2EC25F1192}"/>
              </a:ext>
            </a:extLst>
          </p:cNvPr>
          <p:cNvCxnSpPr>
            <a:cxnSpLocks/>
          </p:cNvCxnSpPr>
          <p:nvPr/>
        </p:nvCxnSpPr>
        <p:spPr>
          <a:xfrm rot="10800000" flipV="1">
            <a:off x="2920795" y="3632062"/>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44">
            <a:extLst>
              <a:ext uri="{FF2B5EF4-FFF2-40B4-BE49-F238E27FC236}">
                <a16:creationId xmlns:a16="http://schemas.microsoft.com/office/drawing/2014/main" id="{8A04E013-3EC8-0461-A8A2-99CA252BE364}"/>
              </a:ext>
            </a:extLst>
          </p:cNvPr>
          <p:cNvCxnSpPr/>
          <p:nvPr/>
        </p:nvCxnSpPr>
        <p:spPr>
          <a:xfrm>
            <a:off x="3031292" y="4726859"/>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46">
            <a:extLst>
              <a:ext uri="{FF2B5EF4-FFF2-40B4-BE49-F238E27FC236}">
                <a16:creationId xmlns:a16="http://schemas.microsoft.com/office/drawing/2014/main" id="{4A070221-9C54-AC29-F1A5-9A5F79BF233C}"/>
              </a:ext>
            </a:extLst>
          </p:cNvPr>
          <p:cNvSpPr/>
          <p:nvPr/>
        </p:nvSpPr>
        <p:spPr bwMode="auto">
          <a:xfrm>
            <a:off x="1780678" y="5305496"/>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55" name="Connector: Elbow 47">
            <a:extLst>
              <a:ext uri="{FF2B5EF4-FFF2-40B4-BE49-F238E27FC236}">
                <a16:creationId xmlns:a16="http://schemas.microsoft.com/office/drawing/2014/main" id="{AFA5FB8C-924F-64A8-B09A-02D41DDB0A61}"/>
              </a:ext>
            </a:extLst>
          </p:cNvPr>
          <p:cNvCxnSpPr>
            <a:cxnSpLocks/>
          </p:cNvCxnSpPr>
          <p:nvPr/>
        </p:nvCxnSpPr>
        <p:spPr>
          <a:xfrm>
            <a:off x="7303599" y="363206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Connector: Elbow 48">
            <a:extLst>
              <a:ext uri="{FF2B5EF4-FFF2-40B4-BE49-F238E27FC236}">
                <a16:creationId xmlns:a16="http://schemas.microsoft.com/office/drawing/2014/main" id="{3B75B0CA-95C5-C8A3-2A61-9CF77C9E2378}"/>
              </a:ext>
            </a:extLst>
          </p:cNvPr>
          <p:cNvCxnSpPr>
            <a:cxnSpLocks/>
          </p:cNvCxnSpPr>
          <p:nvPr/>
        </p:nvCxnSpPr>
        <p:spPr>
          <a:xfrm rot="10800000" flipV="1">
            <a:off x="8516479" y="363205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49">
            <a:extLst>
              <a:ext uri="{FF2B5EF4-FFF2-40B4-BE49-F238E27FC236}">
                <a16:creationId xmlns:a16="http://schemas.microsoft.com/office/drawing/2014/main" id="{378542A0-92C7-61F2-C3A8-B344870CD2B2}"/>
              </a:ext>
            </a:extLst>
          </p:cNvPr>
          <p:cNvCxnSpPr/>
          <p:nvPr/>
        </p:nvCxnSpPr>
        <p:spPr>
          <a:xfrm>
            <a:off x="8626977" y="472685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1">
            <a:extLst>
              <a:ext uri="{FF2B5EF4-FFF2-40B4-BE49-F238E27FC236}">
                <a16:creationId xmlns:a16="http://schemas.microsoft.com/office/drawing/2014/main" id="{0B43C311-B6C6-3B67-00D7-61A46CC42204}"/>
              </a:ext>
            </a:extLst>
          </p:cNvPr>
          <p:cNvSpPr/>
          <p:nvPr/>
        </p:nvSpPr>
        <p:spPr bwMode="auto">
          <a:xfrm>
            <a:off x="7376361" y="530549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
        <p:nvSpPr>
          <p:cNvPr id="59" name="Rectangle 19">
            <a:extLst>
              <a:ext uri="{FF2B5EF4-FFF2-40B4-BE49-F238E27FC236}">
                <a16:creationId xmlns:a16="http://schemas.microsoft.com/office/drawing/2014/main" id="{DDEF2380-3D2C-1FBD-2E30-29AD19AD86DA}"/>
              </a:ext>
            </a:extLst>
          </p:cNvPr>
          <p:cNvSpPr/>
          <p:nvPr/>
        </p:nvSpPr>
        <p:spPr bwMode="auto">
          <a:xfrm>
            <a:off x="8803420" y="20958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75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par>
                                <p:cTn id="31" presetID="22"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up)">
                                      <p:cBhvr>
                                        <p:cTn id="33" dur="500"/>
                                        <p:tgtEl>
                                          <p:spTgt spid="5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par>
                                <p:cTn id="59" presetID="22" presetClass="entr" presetSubtype="1"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4" grpId="0" animBg="1"/>
      <p:bldP spid="54"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7" descr="Captura de pantalla de un celular&#10;&#10;Descripción generada automáticamente">
            <a:extLst>
              <a:ext uri="{FF2B5EF4-FFF2-40B4-BE49-F238E27FC236}">
                <a16:creationId xmlns:a16="http://schemas.microsoft.com/office/drawing/2014/main" id="{2FE0159F-895D-D1C0-9018-2A05C8723F08}"/>
              </a:ext>
            </a:extLst>
          </p:cNvPr>
          <p:cNvPicPr>
            <a:picLocks noChangeAspect="1"/>
          </p:cNvPicPr>
          <p:nvPr/>
        </p:nvPicPr>
        <p:blipFill>
          <a:blip r:embed="rId3"/>
          <a:stretch>
            <a:fillRect/>
          </a:stretch>
        </p:blipFill>
        <p:spPr>
          <a:xfrm>
            <a:off x="842963" y="656102"/>
            <a:ext cx="10720387" cy="6045857"/>
          </a:xfrm>
          <a:prstGeom prst="rect">
            <a:avLst/>
          </a:prstGeom>
        </p:spPr>
      </p:pic>
      <p:sp>
        <p:nvSpPr>
          <p:cNvPr id="7" name="Title 16">
            <a:extLst>
              <a:ext uri="{FF2B5EF4-FFF2-40B4-BE49-F238E27FC236}">
                <a16:creationId xmlns:a16="http://schemas.microsoft.com/office/drawing/2014/main" id="{3A4013FB-43CB-23F5-3B80-9DF8E7C2DC5C}"/>
              </a:ext>
            </a:extLst>
          </p:cNvPr>
          <p:cNvSpPr>
            <a:spLocks noGrp="1"/>
          </p:cNvSpPr>
          <p:nvPr>
            <p:ph type="title"/>
          </p:nvPr>
        </p:nvSpPr>
        <p:spPr>
          <a:xfrm>
            <a:off x="588963" y="457200"/>
            <a:ext cx="11017250" cy="554038"/>
          </a:xfrm>
        </p:spPr>
        <p:txBody>
          <a:bodyPr/>
          <a:lstStyle/>
          <a:p>
            <a:r>
              <a:rPr lang="en-US" dirty="0" err="1"/>
              <a:t>Controles</a:t>
            </a:r>
            <a:endParaRPr lang="en-US" dirty="0"/>
          </a:p>
        </p:txBody>
      </p:sp>
    </p:spTree>
    <p:extLst>
      <p:ext uri="{BB962C8B-B14F-4D97-AF65-F5344CB8AC3E}">
        <p14:creationId xmlns:p14="http://schemas.microsoft.com/office/powerpoint/2010/main" val="39824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lohaKit Gallery">
            <a:extLst>
              <a:ext uri="{FF2B5EF4-FFF2-40B4-BE49-F238E27FC236}">
                <a16:creationId xmlns:a16="http://schemas.microsoft.com/office/drawing/2014/main" id="{DC1FFB59-51DA-31AA-94F3-98AF1D319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6" b="6133"/>
          <a:stretch/>
        </p:blipFill>
        <p:spPr bwMode="auto">
          <a:xfrm>
            <a:off x="6201331" y="394469"/>
            <a:ext cx="2714084" cy="533709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9F480508-ED0A-2B03-200F-E4B40D71E615}"/>
              </a:ext>
            </a:extLst>
          </p:cNvPr>
          <p:cNvSpPr/>
          <p:nvPr/>
        </p:nvSpPr>
        <p:spPr bwMode="auto">
          <a:xfrm>
            <a:off x="915400" y="1877282"/>
            <a:ext cx="3200400"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Microsoft.Maui.Graphics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esquinas redondeadas 7">
            <a:extLst>
              <a:ext uri="{FF2B5EF4-FFF2-40B4-BE49-F238E27FC236}">
                <a16:creationId xmlns:a16="http://schemas.microsoft.com/office/drawing/2014/main" id="{8BC7E298-0883-EE0B-3184-41F86DC074CE}"/>
              </a:ext>
            </a:extLst>
          </p:cNvPr>
          <p:cNvSpPr/>
          <p:nvPr/>
        </p:nvSpPr>
        <p:spPr bwMode="auto">
          <a:xfrm>
            <a:off x="1754613" y="3134139"/>
            <a:ext cx="1521974"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SkiaSharp</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Diseño NO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Trabajar con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1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
            <a:extLst>
              <a:ext uri="{FF2B5EF4-FFF2-40B4-BE49-F238E27FC236}">
                <a16:creationId xmlns:a16="http://schemas.microsoft.com/office/drawing/2014/main" id="{D83C2986-18CA-3BA0-4449-F47BE139BA13}"/>
              </a:ext>
            </a:extLst>
          </p:cNvPr>
          <p:cNvGrpSpPr/>
          <p:nvPr/>
        </p:nvGrpSpPr>
        <p:grpSpPr>
          <a:xfrm>
            <a:off x="1749679" y="1676112"/>
            <a:ext cx="8692642" cy="3782693"/>
            <a:chOff x="2129189" y="1858210"/>
            <a:chExt cx="8692642" cy="3782693"/>
          </a:xfrm>
        </p:grpSpPr>
        <p:sp>
          <p:nvSpPr>
            <p:cNvPr id="32" name="Rectangle 20">
              <a:extLst>
                <a:ext uri="{FF2B5EF4-FFF2-40B4-BE49-F238E27FC236}">
                  <a16:creationId xmlns:a16="http://schemas.microsoft.com/office/drawing/2014/main" id="{CCA52C98-84D1-A9F8-7FEC-55413A807F25}"/>
                </a:ext>
              </a:extLst>
            </p:cNvPr>
            <p:cNvSpPr/>
            <p:nvPr/>
          </p:nvSpPr>
          <p:spPr bwMode="auto">
            <a:xfrm>
              <a:off x="2159267" y="2773191"/>
              <a:ext cx="2112951" cy="591366"/>
            </a:xfrm>
            <a:prstGeom prst="rect">
              <a:avLst/>
            </a:prstGeom>
            <a:solidFill>
              <a:srgbClr val="B4A0FF"/>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3" name="Rectangle 21">
              <a:extLst>
                <a:ext uri="{FF2B5EF4-FFF2-40B4-BE49-F238E27FC236}">
                  <a16:creationId xmlns:a16="http://schemas.microsoft.com/office/drawing/2014/main" id="{8DAEFCE6-D89A-5567-12ED-E1B69B3AED52}"/>
                </a:ext>
              </a:extLst>
            </p:cNvPr>
            <p:cNvSpPr/>
            <p:nvPr/>
          </p:nvSpPr>
          <p:spPr bwMode="auto">
            <a:xfrm>
              <a:off x="6521106" y="2781634"/>
              <a:ext cx="2117505" cy="591366"/>
            </a:xfrm>
            <a:prstGeom prst="rect">
              <a:avLst/>
            </a:prstGeom>
            <a:solidFill>
              <a:srgbClr val="FF8C00">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4" name="Rectangle 22">
              <a:extLst>
                <a:ext uri="{FF2B5EF4-FFF2-40B4-BE49-F238E27FC236}">
                  <a16:creationId xmlns:a16="http://schemas.microsoft.com/office/drawing/2014/main" id="{4B5E8FCC-7CD8-0E74-756D-D437A683C2E8}"/>
                </a:ext>
              </a:extLst>
            </p:cNvPr>
            <p:cNvSpPr/>
            <p:nvPr/>
          </p:nvSpPr>
          <p:spPr bwMode="auto">
            <a:xfrm>
              <a:off x="4328616" y="2773888"/>
              <a:ext cx="2108483" cy="582732"/>
            </a:xfrm>
            <a:prstGeom prst="rect">
              <a:avLst/>
            </a:prstGeom>
            <a:solidFill>
              <a:srgbClr val="77D065"/>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5" name="Group 26">
              <a:extLst>
                <a:ext uri="{FF2B5EF4-FFF2-40B4-BE49-F238E27FC236}">
                  <a16:creationId xmlns:a16="http://schemas.microsoft.com/office/drawing/2014/main" id="{1273C7B0-4560-92FA-2951-4CD9E95B3574}"/>
                </a:ext>
              </a:extLst>
            </p:cNvPr>
            <p:cNvGrpSpPr/>
            <p:nvPr/>
          </p:nvGrpSpPr>
          <p:grpSpPr>
            <a:xfrm>
              <a:off x="5008214" y="1858210"/>
              <a:ext cx="787267" cy="787267"/>
              <a:chOff x="11434337" y="2930084"/>
              <a:chExt cx="1574643" cy="1574643"/>
            </a:xfrm>
            <a:solidFill>
              <a:srgbClr val="77D065"/>
            </a:solidFill>
          </p:grpSpPr>
          <p:sp>
            <p:nvSpPr>
              <p:cNvPr id="55" name="Oval 27">
                <a:extLst>
                  <a:ext uri="{FF2B5EF4-FFF2-40B4-BE49-F238E27FC236}">
                    <a16:creationId xmlns:a16="http://schemas.microsoft.com/office/drawing/2014/main" id="{80DF9947-41DA-A263-81BA-45EE13619DC7}"/>
                  </a:ext>
                </a:extLst>
              </p:cNvPr>
              <p:cNvSpPr/>
              <p:nvPr/>
            </p:nvSpPr>
            <p:spPr bwMode="auto">
              <a:xfrm>
                <a:off x="11434337" y="2930084"/>
                <a:ext cx="1574643" cy="1574643"/>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6" name="Picture 28">
                <a:extLst>
                  <a:ext uri="{FF2B5EF4-FFF2-40B4-BE49-F238E27FC236}">
                    <a16:creationId xmlns:a16="http://schemas.microsoft.com/office/drawing/2014/main" id="{07222D24-032F-71CC-DD05-914146C8B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6" name="Group 29">
              <a:extLst>
                <a:ext uri="{FF2B5EF4-FFF2-40B4-BE49-F238E27FC236}">
                  <a16:creationId xmlns:a16="http://schemas.microsoft.com/office/drawing/2014/main" id="{92377CCB-A5B8-89F0-68EC-37BFC9C819F3}"/>
                </a:ext>
              </a:extLst>
            </p:cNvPr>
            <p:cNvGrpSpPr/>
            <p:nvPr/>
          </p:nvGrpSpPr>
          <p:grpSpPr>
            <a:xfrm>
              <a:off x="2810579" y="1869798"/>
              <a:ext cx="787267" cy="787267"/>
              <a:chOff x="3567813" y="1467990"/>
              <a:chExt cx="787322" cy="787322"/>
            </a:xfrm>
            <a:solidFill>
              <a:srgbClr val="B4A0FF"/>
            </a:solidFill>
          </p:grpSpPr>
          <p:sp>
            <p:nvSpPr>
              <p:cNvPr id="53" name="Oval 30">
                <a:extLst>
                  <a:ext uri="{FF2B5EF4-FFF2-40B4-BE49-F238E27FC236}">
                    <a16:creationId xmlns:a16="http://schemas.microsoft.com/office/drawing/2014/main" id="{71FAA56E-1D8F-9233-2623-C19CA8F88AFA}"/>
                  </a:ext>
                </a:extLst>
              </p:cNvPr>
              <p:cNvSpPr/>
              <p:nvPr/>
            </p:nvSpPr>
            <p:spPr bwMode="auto">
              <a:xfrm>
                <a:off x="3567813" y="1467990"/>
                <a:ext cx="787322" cy="787322"/>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4" name="Picture 2" descr="http://www.freeiconspng.com/uploads/ios-7-logo-png-14.png">
                <a:extLst>
                  <a:ext uri="{FF2B5EF4-FFF2-40B4-BE49-F238E27FC236}">
                    <a16:creationId xmlns:a16="http://schemas.microsoft.com/office/drawing/2014/main" id="{64648E24-4A07-FAF4-35B7-41B510955C77}"/>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7" name="TextBox 32">
              <a:extLst>
                <a:ext uri="{FF2B5EF4-FFF2-40B4-BE49-F238E27FC236}">
                  <a16:creationId xmlns:a16="http://schemas.microsoft.com/office/drawing/2014/main" id="{291F06CC-66DE-4D2A-9F4B-A7A1D6E93137}"/>
                </a:ext>
              </a:extLst>
            </p:cNvPr>
            <p:cNvSpPr txBox="1"/>
            <p:nvPr/>
          </p:nvSpPr>
          <p:spPr>
            <a:xfrm>
              <a:off x="7186225" y="1873961"/>
              <a:ext cx="787267" cy="787267"/>
            </a:xfrm>
            <a:prstGeom prst="ellipse">
              <a:avLst/>
            </a:prstGeom>
            <a:solidFill>
              <a:srgbClr val="FF8C00">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38" name="TextBox 33">
              <a:extLst>
                <a:ext uri="{FF2B5EF4-FFF2-40B4-BE49-F238E27FC236}">
                  <a16:creationId xmlns:a16="http://schemas.microsoft.com/office/drawing/2014/main" id="{5D2148A6-3095-272F-CE9A-DA6A7B244F9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sp>
          <p:nvSpPr>
            <p:cNvPr id="39" name="TextBox 34">
              <a:extLst>
                <a:ext uri="{FF2B5EF4-FFF2-40B4-BE49-F238E27FC236}">
                  <a16:creationId xmlns:a16="http://schemas.microsoft.com/office/drawing/2014/main" id="{269343DB-D2B2-FB38-A4B4-B4722F626058}"/>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0" name="Group 23">
              <a:extLst>
                <a:ext uri="{FF2B5EF4-FFF2-40B4-BE49-F238E27FC236}">
                  <a16:creationId xmlns:a16="http://schemas.microsoft.com/office/drawing/2014/main" id="{64A24A8E-93F4-F266-B944-DE65A321DF25}"/>
                </a:ext>
              </a:extLst>
            </p:cNvPr>
            <p:cNvGrpSpPr/>
            <p:nvPr/>
          </p:nvGrpSpPr>
          <p:grpSpPr>
            <a:xfrm>
              <a:off x="2129189" y="3480226"/>
              <a:ext cx="8692642" cy="2160677"/>
              <a:chOff x="2892371" y="3279586"/>
              <a:chExt cx="6448375" cy="1705020"/>
            </a:xfrm>
          </p:grpSpPr>
          <p:sp>
            <p:nvSpPr>
              <p:cNvPr id="51" name="Rectangle 24">
                <a:extLst>
                  <a:ext uri="{FF2B5EF4-FFF2-40B4-BE49-F238E27FC236}">
                    <a16:creationId xmlns:a16="http://schemas.microsoft.com/office/drawing/2014/main" id="{3B8BB5EC-3103-AFC6-7F59-34303ABCC9E5}"/>
                  </a:ext>
                </a:extLst>
              </p:cNvPr>
              <p:cNvSpPr/>
              <p:nvPr/>
            </p:nvSpPr>
            <p:spPr bwMode="auto">
              <a:xfrm>
                <a:off x="2892372" y="3279586"/>
                <a:ext cx="6410140" cy="1705020"/>
              </a:xfrm>
              <a:prstGeom prst="rect">
                <a:avLst/>
              </a:prstGeom>
              <a:solidFill>
                <a:srgbClr val="3498DB"/>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25">
                <a:extLst>
                  <a:ext uri="{FF2B5EF4-FFF2-40B4-BE49-F238E27FC236}">
                    <a16:creationId xmlns:a16="http://schemas.microsoft.com/office/drawing/2014/main" id="{E6D6C879-EBBB-F974-DE24-EBF89B4CD45B}"/>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Shared Code</a:t>
                </a:r>
              </a:p>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UI, Resources, Platform Features, &amp; Business Logic </a:t>
                </a:r>
              </a:p>
            </p:txBody>
          </p:sp>
        </p:grpSp>
        <p:sp>
          <p:nvSpPr>
            <p:cNvPr id="41" name="TextBox 35">
              <a:extLst>
                <a:ext uri="{FF2B5EF4-FFF2-40B4-BE49-F238E27FC236}">
                  <a16:creationId xmlns:a16="http://schemas.microsoft.com/office/drawing/2014/main" id="{0F49C6D3-070C-37F7-6955-784AD2C2D0B3}"/>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pic>
          <p:nvPicPr>
            <p:cNvPr id="42" name="Picture 2">
              <a:extLst>
                <a:ext uri="{FF2B5EF4-FFF2-40B4-BE49-F238E27FC236}">
                  <a16:creationId xmlns:a16="http://schemas.microsoft.com/office/drawing/2014/main" id="{3B3B61FC-F6AF-2FC1-7BE8-F2D8D7E69169}"/>
                </a:ext>
              </a:extLst>
            </p:cNvPr>
            <p:cNvPicPr>
              <a:picLocks noChangeAspect="1" noChangeArrowheads="1"/>
            </p:cNvPicPr>
            <p:nvPr/>
          </p:nvPicPr>
          <p:blipFill>
            <a:blip r:embed="rId5">
              <a:duotone>
                <a:srgbClr val="00BCF2">
                  <a:shade val="45000"/>
                  <a:satMod val="135000"/>
                </a:srgb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0">
              <a:extLst>
                <a:ext uri="{FF2B5EF4-FFF2-40B4-BE49-F238E27FC236}">
                  <a16:creationId xmlns:a16="http://schemas.microsoft.com/office/drawing/2014/main" id="{AF651482-EE1B-EC2A-C5D1-90480F304FE6}"/>
                </a:ext>
              </a:extLst>
            </p:cNvPr>
            <p:cNvSpPr/>
            <p:nvPr/>
          </p:nvSpPr>
          <p:spPr bwMode="auto">
            <a:xfrm>
              <a:off x="8704325" y="2773888"/>
              <a:ext cx="2065965" cy="591366"/>
            </a:xfrm>
            <a:prstGeom prst="rect">
              <a:avLst/>
            </a:prstGeom>
            <a:solidFill>
              <a:srgbClr val="00188F">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4" name="TextBox 41">
              <a:extLst>
                <a:ext uri="{FF2B5EF4-FFF2-40B4-BE49-F238E27FC236}">
                  <a16:creationId xmlns:a16="http://schemas.microsoft.com/office/drawing/2014/main" id="{61D6E092-71F0-1795-A2DB-A1B4CD71CEC3}"/>
                </a:ext>
              </a:extLst>
            </p:cNvPr>
            <p:cNvSpPr txBox="1"/>
            <p:nvPr/>
          </p:nvSpPr>
          <p:spPr>
            <a:xfrm>
              <a:off x="9369445" y="1885966"/>
              <a:ext cx="787267" cy="787267"/>
            </a:xfrm>
            <a:prstGeom prst="ellipse">
              <a:avLst/>
            </a:prstGeom>
            <a:solidFill>
              <a:srgbClr val="00188F">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45" name="TextBox 42">
              <a:extLst>
                <a:ext uri="{FF2B5EF4-FFF2-40B4-BE49-F238E27FC236}">
                  <a16:creationId xmlns:a16="http://schemas.microsoft.com/office/drawing/2014/main" id="{C143A2B2-F2C6-5827-709C-D8B3C4B01075}"/>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6" name="Group 42">
              <a:extLst>
                <a:ext uri="{FF2B5EF4-FFF2-40B4-BE49-F238E27FC236}">
                  <a16:creationId xmlns:a16="http://schemas.microsoft.com/office/drawing/2014/main" id="{E955412B-24E3-C109-2BBB-0A2F8DAEEAE0}"/>
                </a:ext>
              </a:extLst>
            </p:cNvPr>
            <p:cNvGrpSpPr>
              <a:grpSpLocks noChangeAspect="1"/>
            </p:cNvGrpSpPr>
            <p:nvPr/>
          </p:nvGrpSpPr>
          <p:grpSpPr bwMode="auto">
            <a:xfrm>
              <a:off x="9561020" y="2083028"/>
              <a:ext cx="389868" cy="404156"/>
              <a:chOff x="3492" y="1769"/>
              <a:chExt cx="854" cy="864"/>
            </a:xfrm>
            <a:solidFill>
              <a:srgbClr val="FFFFFF"/>
            </a:solidFill>
          </p:grpSpPr>
          <p:sp>
            <p:nvSpPr>
              <p:cNvPr id="47" name="Freeform 43">
                <a:extLst>
                  <a:ext uri="{FF2B5EF4-FFF2-40B4-BE49-F238E27FC236}">
                    <a16:creationId xmlns:a16="http://schemas.microsoft.com/office/drawing/2014/main" id="{564C8563-28A7-2F2E-9CFB-60AFF8E0746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44">
                <a:extLst>
                  <a:ext uri="{FF2B5EF4-FFF2-40B4-BE49-F238E27FC236}">
                    <a16:creationId xmlns:a16="http://schemas.microsoft.com/office/drawing/2014/main" id="{2F812DBE-7C58-F985-D4BF-42D388201E1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45">
                <a:extLst>
                  <a:ext uri="{FF2B5EF4-FFF2-40B4-BE49-F238E27FC236}">
                    <a16:creationId xmlns:a16="http://schemas.microsoft.com/office/drawing/2014/main" id="{6D92367C-91EA-2939-9D84-C46860BBEB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46">
                <a:extLst>
                  <a:ext uri="{FF2B5EF4-FFF2-40B4-BE49-F238E27FC236}">
                    <a16:creationId xmlns:a16="http://schemas.microsoft.com/office/drawing/2014/main" id="{698FCA96-CA63-B171-A7AA-B28B6B9484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itle 16"/>
          <p:cNvSpPr>
            <a:spLocks noGrp="1"/>
          </p:cNvSpPr>
          <p:nvPr>
            <p:ph type="title"/>
          </p:nvPr>
        </p:nvSpPr>
        <p:spPr/>
        <p:txBody>
          <a:bodyPr/>
          <a:lstStyle/>
          <a:p>
            <a:r>
              <a:rPr lang="en-US" dirty="0"/>
              <a:t>Código – Un </a:t>
            </a:r>
            <a:r>
              <a:rPr lang="en-US" dirty="0" err="1"/>
              <a:t>proyecto</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7"/>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1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MVVM</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 name="Imagen 7" descr="Imagen que contiene Diagrama">
            <a:extLst>
              <a:ext uri="{FF2B5EF4-FFF2-40B4-BE49-F238E27FC236}">
                <a16:creationId xmlns:a16="http://schemas.microsoft.com/office/drawing/2014/main" id="{1E37FD87-B9C4-A3B5-F001-B2A945C0F543}"/>
              </a:ext>
            </a:extLst>
          </p:cNvPr>
          <p:cNvPicPr>
            <a:picLocks noChangeAspect="1"/>
          </p:cNvPicPr>
          <p:nvPr/>
        </p:nvPicPr>
        <p:blipFill>
          <a:blip r:embed="rId4"/>
          <a:stretch>
            <a:fillRect/>
          </a:stretch>
        </p:blipFill>
        <p:spPr>
          <a:xfrm>
            <a:off x="1179095" y="1764007"/>
            <a:ext cx="9450805" cy="2824660"/>
          </a:xfrm>
          <a:prstGeom prst="rect">
            <a:avLst/>
          </a:prstGeom>
        </p:spPr>
      </p:pic>
    </p:spTree>
    <p:extLst>
      <p:ext uri="{BB962C8B-B14F-4D97-AF65-F5344CB8AC3E}">
        <p14:creationId xmlns:p14="http://schemas.microsoft.com/office/powerpoint/2010/main" val="182848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Características de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09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Acceso a la API Nativa de la </a:t>
            </a:r>
            <a:r>
              <a:rPr lang="en-US" dirty="0" err="1"/>
              <a:t>plataforma</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id="{C93AF5E6-58E5-5304-7B84-387D3A6A2D3D}"/>
              </a:ext>
            </a:extLst>
          </p:cNvPr>
          <p:cNvSpPr>
            <a:spLocks noGrp="1"/>
          </p:cNvSpPr>
          <p:nvPr>
            <p:ph type="body" sz="quarter" idx="10"/>
          </p:nvPr>
        </p:nvSpPr>
        <p:spPr>
          <a:xfrm>
            <a:off x="586390" y="1434369"/>
            <a:ext cx="11018520" cy="4358116"/>
          </a:xfrm>
        </p:spPr>
        <p:txBody>
          <a:bodyPr/>
          <a:lstStyle/>
          <a:p>
            <a:r>
              <a:rPr lang="es-ES" sz="2400" dirty="0"/>
              <a:t>GPS</a:t>
            </a:r>
          </a:p>
          <a:p>
            <a:r>
              <a:rPr lang="es-ES" sz="2400" dirty="0"/>
              <a:t>Mapas</a:t>
            </a:r>
          </a:p>
          <a:p>
            <a:r>
              <a:rPr lang="es-ES" sz="2400" dirty="0"/>
              <a:t>Actividad</a:t>
            </a:r>
          </a:p>
          <a:p>
            <a:r>
              <a:rPr lang="es-ES" sz="2400" dirty="0"/>
              <a:t>Brújula</a:t>
            </a:r>
          </a:p>
          <a:p>
            <a:r>
              <a:rPr lang="es-ES" sz="2400" dirty="0"/>
              <a:t>Giroscopio</a:t>
            </a:r>
          </a:p>
          <a:p>
            <a:r>
              <a:rPr lang="es-ES" sz="2400" dirty="0"/>
              <a:t>Text to </a:t>
            </a:r>
            <a:r>
              <a:rPr lang="es-ES" sz="2400" dirty="0" err="1"/>
              <a:t>speech</a:t>
            </a:r>
            <a:endParaRPr lang="es-ES" sz="2400" dirty="0"/>
          </a:p>
          <a:p>
            <a:r>
              <a:rPr lang="es-ES" sz="2400" dirty="0"/>
              <a:t>Email</a:t>
            </a:r>
          </a:p>
          <a:p>
            <a:r>
              <a:rPr lang="es-ES" sz="2400" dirty="0"/>
              <a:t>Batería</a:t>
            </a:r>
          </a:p>
          <a:p>
            <a:r>
              <a:rPr lang="es-ES" sz="2400" dirty="0"/>
              <a:t>Información del dispositivo</a:t>
            </a:r>
          </a:p>
          <a:p>
            <a:r>
              <a:rPr lang="es-ES" sz="2400" dirty="0"/>
              <a:t>Y un largo etc.</a:t>
            </a:r>
            <a:endParaRPr lang="en-US" sz="2400" dirty="0"/>
          </a:p>
        </p:txBody>
      </p:sp>
    </p:spTree>
    <p:extLst>
      <p:ext uri="{BB962C8B-B14F-4D97-AF65-F5344CB8AC3E}">
        <p14:creationId xmlns:p14="http://schemas.microsoft.com/office/powerpoint/2010/main" val="53468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 Source</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14ED2583-E451-9936-1E3E-EA085BE8AF58}"/>
              </a:ext>
            </a:extLst>
          </p:cNvPr>
          <p:cNvSpPr txBox="1"/>
          <p:nvPr/>
        </p:nvSpPr>
        <p:spPr>
          <a:xfrm>
            <a:off x="588263" y="3167390"/>
            <a:ext cx="5247272" cy="523220"/>
          </a:xfrm>
          <a:prstGeom prst="rect">
            <a:avLst/>
          </a:prstGeom>
          <a:noFill/>
        </p:spPr>
        <p:txBody>
          <a:bodyPr wrap="square">
            <a:spAutoFit/>
          </a:bodyPr>
          <a:lstStyle/>
          <a:p>
            <a:r>
              <a:rPr lang="es-ES" sz="2800" dirty="0">
                <a:hlinkClick r:id="rId4"/>
              </a:rPr>
              <a:t>https://github.com/dotnet/maui</a:t>
            </a:r>
            <a:r>
              <a:rPr lang="es-ES" sz="2800" dirty="0"/>
              <a:t> </a:t>
            </a:r>
          </a:p>
        </p:txBody>
      </p:sp>
      <p:pic>
        <p:nvPicPr>
          <p:cNvPr id="5" name="Picture 2" descr=".NET MAUI Weather App on all platforms">
            <a:extLst>
              <a:ext uri="{FF2B5EF4-FFF2-40B4-BE49-F238E27FC236}">
                <a16:creationId xmlns:a16="http://schemas.microsoft.com/office/drawing/2014/main" id="{7554D41F-28B4-CD0D-0253-849781B7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535" y="819710"/>
            <a:ext cx="6490473" cy="406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3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B1DF8-C506-A834-B599-89E6E36DA0CD}"/>
              </a:ext>
            </a:extLst>
          </p:cNvPr>
          <p:cNvPicPr>
            <a:picLocks noChangeAspect="1"/>
          </p:cNvPicPr>
          <p:nvPr/>
        </p:nvPicPr>
        <p:blipFill>
          <a:blip r:embed="rId3"/>
          <a:srcRect/>
          <a:stretch/>
        </p:blipFill>
        <p:spPr>
          <a:xfrm>
            <a:off x="8429625" y="3011827"/>
            <a:ext cx="3674991" cy="3674991"/>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97B3A86C-284C-BEBE-8B7D-4378B77B6420}"/>
              </a:ext>
            </a:extLst>
          </p:cNvPr>
          <p:cNvSpPr>
            <a:spLocks noGrp="1"/>
          </p:cNvSpPr>
          <p:nvPr>
            <p:ph type="title"/>
          </p:nvPr>
        </p:nvSpPr>
        <p:spPr>
          <a:xfrm>
            <a:off x="585216" y="3011826"/>
            <a:ext cx="9144000" cy="553998"/>
          </a:xfrm>
        </p:spPr>
        <p:txBody>
          <a:bodyPr/>
          <a:lstStyle/>
          <a:p>
            <a:r>
              <a:rPr lang="en-US" dirty="0"/>
              <a:t>Dot Net Maui</a:t>
            </a:r>
          </a:p>
        </p:txBody>
      </p:sp>
      <p:sp>
        <p:nvSpPr>
          <p:cNvPr id="10" name="Text Placeholder 3">
            <a:extLst>
              <a:ext uri="{FF2B5EF4-FFF2-40B4-BE49-F238E27FC236}">
                <a16:creationId xmlns:a16="http://schemas.microsoft.com/office/drawing/2014/main" id="{CE15B70F-CBE2-8206-463A-EE2A3C6032F0}"/>
              </a:ext>
            </a:extLst>
          </p:cNvPr>
          <p:cNvSpPr txBox="1">
            <a:spLocks/>
          </p:cNvSpPr>
          <p:nvPr/>
        </p:nvSpPr>
        <p:spPr>
          <a:xfrm>
            <a:off x="594742" y="3631802"/>
            <a:ext cx="9144000" cy="29434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Marco Antonio Blanco</a:t>
            </a:r>
          </a:p>
          <a:p>
            <a:pPr lvl="1"/>
            <a:r>
              <a:rPr lang="es-ES" dirty="0"/>
              <a:t>Microsoft MVP 2023: Developer Technologies</a:t>
            </a:r>
          </a:p>
          <a:p>
            <a:pPr lvl="1"/>
            <a:r>
              <a:rPr lang="es-ES" dirty="0"/>
              <a:t>Programador de aplicaciones móviles con DotNet</a:t>
            </a:r>
          </a:p>
          <a:p>
            <a:pPr lvl="2"/>
            <a:r>
              <a:rPr lang="es-ES" dirty="0"/>
              <a:t>2014 Xamarin</a:t>
            </a:r>
          </a:p>
          <a:p>
            <a:pPr lvl="2"/>
            <a:r>
              <a:rPr lang="es-ES" dirty="0"/>
              <a:t>2016 Xamarin.Forms</a:t>
            </a:r>
          </a:p>
          <a:p>
            <a:pPr lvl="2"/>
            <a:r>
              <a:rPr lang="es-ES" dirty="0"/>
              <a:t>2022 DotNet Maui</a:t>
            </a:r>
          </a:p>
          <a:p>
            <a:pPr lvl="1"/>
            <a:r>
              <a:rPr lang="es-ES" dirty="0"/>
              <a:t>Fundador de NoTEP</a:t>
            </a:r>
          </a:p>
          <a:p>
            <a:endParaRPr lang="en-US" dirty="0"/>
          </a:p>
        </p:txBody>
      </p:sp>
      <p:pic>
        <p:nvPicPr>
          <p:cNvPr id="5" name="Imagen 4">
            <a:extLst>
              <a:ext uri="{FF2B5EF4-FFF2-40B4-BE49-F238E27FC236}">
                <a16:creationId xmlns:a16="http://schemas.microsoft.com/office/drawing/2014/main" id="{7D658B8F-72DA-EA42-90E0-8BF697D35E0D}"/>
              </a:ext>
            </a:extLst>
          </p:cNvPr>
          <p:cNvPicPr>
            <a:picLocks noChangeAspect="1"/>
          </p:cNvPicPr>
          <p:nvPr/>
        </p:nvPicPr>
        <p:blipFill>
          <a:blip r:embed="rId4"/>
          <a:stretch>
            <a:fillRect/>
          </a:stretch>
        </p:blipFill>
        <p:spPr>
          <a:xfrm>
            <a:off x="8816495" y="282742"/>
            <a:ext cx="2901249" cy="2901249"/>
          </a:xfrm>
          <a:prstGeom prst="ellipse">
            <a:avLst/>
          </a:prstGeom>
          <a:ln>
            <a:noFill/>
          </a:ln>
          <a:effectLst>
            <a:softEdge rad="112500"/>
          </a:effectLst>
        </p:spPr>
      </p:pic>
      <p:pic>
        <p:nvPicPr>
          <p:cNvPr id="7" name="Imagen 6">
            <a:extLst>
              <a:ext uri="{FF2B5EF4-FFF2-40B4-BE49-F238E27FC236}">
                <a16:creationId xmlns:a16="http://schemas.microsoft.com/office/drawing/2014/main" id="{5245AC60-3DF1-6811-437B-1D914D8CC7AF}"/>
              </a:ext>
            </a:extLst>
          </p:cNvPr>
          <p:cNvPicPr>
            <a:picLocks noChangeAspect="1"/>
          </p:cNvPicPr>
          <p:nvPr/>
        </p:nvPicPr>
        <p:blipFill>
          <a:blip r:embed="rId5"/>
          <a:stretch>
            <a:fillRect/>
          </a:stretch>
        </p:blipFill>
        <p:spPr>
          <a:xfrm>
            <a:off x="9312521" y="782053"/>
            <a:ext cx="1913021" cy="191302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XAML</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48BC3006-C7E3-C1DE-5AA4-03DF446B192E}"/>
              </a:ext>
            </a:extLst>
          </p:cNvPr>
          <p:cNvPicPr>
            <a:picLocks noChangeAspect="1"/>
          </p:cNvPicPr>
          <p:nvPr/>
        </p:nvPicPr>
        <p:blipFill rotWithShape="1">
          <a:blip r:embed="rId4"/>
          <a:srcRect b="23937"/>
          <a:stretch/>
        </p:blipFill>
        <p:spPr>
          <a:xfrm>
            <a:off x="2585786" y="864950"/>
            <a:ext cx="7020427" cy="4973692"/>
          </a:xfrm>
          <a:prstGeom prst="rect">
            <a:avLst/>
          </a:prstGeom>
        </p:spPr>
      </p:pic>
    </p:spTree>
    <p:extLst>
      <p:ext uri="{BB962C8B-B14F-4D97-AF65-F5344CB8AC3E}">
        <p14:creationId xmlns:p14="http://schemas.microsoft.com/office/powerpoint/2010/main" val="387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s-ES" dirty="0"/>
              <a:t>Accesibilidad</a:t>
            </a:r>
          </a:p>
        </p:txBody>
      </p:sp>
      <p:sp>
        <p:nvSpPr>
          <p:cNvPr id="5" name="Text Placeholder 4"/>
          <p:cNvSpPr>
            <a:spLocks noGrp="1"/>
          </p:cNvSpPr>
          <p:nvPr>
            <p:ph type="body" sz="quarter" idx="10"/>
          </p:nvPr>
        </p:nvSpPr>
        <p:spPr>
          <a:xfrm>
            <a:off x="586740" y="1436688"/>
            <a:ext cx="11018520" cy="1465016"/>
          </a:xfrm>
        </p:spPr>
        <p:txBody>
          <a:bodyPr/>
          <a:lstStyle/>
          <a:p>
            <a:r>
              <a:rPr lang="en-US" dirty="0" err="1"/>
              <a:t>SemanticProperties.Description</a:t>
            </a:r>
            <a:r>
              <a:rPr lang="en-US" dirty="0"/>
              <a:t>=“Slide de </a:t>
            </a:r>
            <a:r>
              <a:rPr lang="en-US" dirty="0" err="1"/>
              <a:t>accesibilidad</a:t>
            </a:r>
            <a:r>
              <a:rPr lang="en-US" dirty="0"/>
              <a:t>”</a:t>
            </a:r>
          </a:p>
          <a:p>
            <a:r>
              <a:rPr lang="en-US" dirty="0" err="1"/>
              <a:t>SemanticProperties.Hint</a:t>
            </a:r>
            <a:r>
              <a:rPr lang="en-US" dirty="0"/>
              <a:t>=“</a:t>
            </a:r>
            <a:r>
              <a:rPr lang="en-US" dirty="0" err="1"/>
              <a:t>Accesibilidad</a:t>
            </a:r>
            <a:r>
              <a:rPr lang="en-US" dirty="0"/>
              <a:t>”</a:t>
            </a:r>
          </a:p>
          <a:p>
            <a:r>
              <a:rPr lang="en-US" dirty="0" err="1"/>
              <a:t>SemanticProperties.HeadingLevel</a:t>
            </a:r>
            <a:r>
              <a:rPr lang="en-US" dirty="0"/>
              <a:t>=“Level1”</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6" descr="Texto&#10;&#10;Descripción generada automáticamente">
            <a:extLst>
              <a:ext uri="{FF2B5EF4-FFF2-40B4-BE49-F238E27FC236}">
                <a16:creationId xmlns:a16="http://schemas.microsoft.com/office/drawing/2014/main" id="{2850E347-843A-5D06-B6E0-89337E66F943}"/>
              </a:ext>
            </a:extLst>
          </p:cNvPr>
          <p:cNvPicPr>
            <a:picLocks noChangeAspect="1"/>
          </p:cNvPicPr>
          <p:nvPr/>
        </p:nvPicPr>
        <p:blipFill>
          <a:blip r:embed="rId4"/>
          <a:stretch>
            <a:fillRect/>
          </a:stretch>
        </p:blipFill>
        <p:spPr>
          <a:xfrm>
            <a:off x="1890257" y="2990715"/>
            <a:ext cx="8411486" cy="1518170"/>
          </a:xfrm>
          <a:prstGeom prst="rect">
            <a:avLst/>
          </a:prstGeom>
        </p:spPr>
      </p:pic>
    </p:spTree>
    <p:extLst>
      <p:ext uri="{BB962C8B-B14F-4D97-AF65-F5344CB8AC3E}">
        <p14:creationId xmlns:p14="http://schemas.microsoft.com/office/powerpoint/2010/main" val="24958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Otras</a:t>
            </a:r>
            <a:r>
              <a:rPr lang="en-US" dirty="0"/>
              <a:t> </a:t>
            </a:r>
            <a:r>
              <a:rPr lang="en-US" dirty="0" err="1"/>
              <a:t>ventajas</a:t>
            </a:r>
            <a:endParaRPr lang="en-US" dirty="0"/>
          </a:p>
        </p:txBody>
      </p:sp>
      <p:sp>
        <p:nvSpPr>
          <p:cNvPr id="6" name="Text Placeholder 5"/>
          <p:cNvSpPr>
            <a:spLocks noGrp="1"/>
          </p:cNvSpPr>
          <p:nvPr>
            <p:ph type="body" sz="quarter" idx="10"/>
          </p:nvPr>
        </p:nvSpPr>
        <p:spPr>
          <a:xfrm>
            <a:off x="586390" y="1434369"/>
            <a:ext cx="11018520" cy="3914918"/>
          </a:xfrm>
        </p:spPr>
        <p:txBody>
          <a:bodyPr/>
          <a:lstStyle/>
          <a:p>
            <a:r>
              <a:rPr lang="es-ES" sz="2400" dirty="0"/>
              <a:t>DotNet / C#</a:t>
            </a:r>
          </a:p>
          <a:p>
            <a:endParaRPr lang="es-ES" sz="2400" dirty="0"/>
          </a:p>
          <a:p>
            <a:r>
              <a:rPr lang="es-ES" sz="2400" dirty="0"/>
              <a:t>Visual Studio 2023 / VSCode / </a:t>
            </a:r>
            <a:r>
              <a:rPr lang="es-ES" sz="2400" dirty="0" err="1"/>
              <a:t>Rider</a:t>
            </a:r>
            <a:endParaRPr lang="es-ES" sz="2400" dirty="0"/>
          </a:p>
          <a:p>
            <a:endParaRPr lang="es-ES" sz="2400" dirty="0"/>
          </a:p>
          <a:p>
            <a:r>
              <a:rPr lang="es-ES" sz="2400" dirty="0"/>
              <a:t>MVVM</a:t>
            </a:r>
          </a:p>
          <a:p>
            <a:endParaRPr lang="es-ES" sz="2400" dirty="0"/>
          </a:p>
          <a:p>
            <a:r>
              <a:rPr lang="es-ES" sz="2400" dirty="0"/>
              <a:t>Gran comunidad: Plugins, soporte, controles, etc.</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1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9A12-B5EB-1ECD-F17D-F7EE78178121}"/>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5E3AEF61-CA6A-C9DE-5E1A-A88057E54E56}"/>
              </a:ext>
            </a:extLst>
          </p:cNvPr>
          <p:cNvPicPr>
            <a:picLocks noChangeAspect="1"/>
          </p:cNvPicPr>
          <p:nvPr/>
        </p:nvPicPr>
        <p:blipFill>
          <a:blip r:embed="rId3"/>
          <a:stretch>
            <a:fillRect/>
          </a:stretch>
        </p:blipFill>
        <p:spPr>
          <a:xfrm>
            <a:off x="6936009" y="202478"/>
            <a:ext cx="4667728" cy="6198322"/>
          </a:xfrm>
          <a:prstGeom prst="rect">
            <a:avLst/>
          </a:prstGeom>
        </p:spPr>
      </p:pic>
      <p:sp>
        <p:nvSpPr>
          <p:cNvPr id="17" name="Title 16">
            <a:extLst>
              <a:ext uri="{FF2B5EF4-FFF2-40B4-BE49-F238E27FC236}">
                <a16:creationId xmlns:a16="http://schemas.microsoft.com/office/drawing/2014/main" id="{BF87C9D8-0C7B-9732-249D-041C9C458D84}"/>
              </a:ext>
            </a:extLst>
          </p:cNvPr>
          <p:cNvSpPr>
            <a:spLocks noGrp="1"/>
          </p:cNvSpPr>
          <p:nvPr>
            <p:ph type="title"/>
          </p:nvPr>
        </p:nvSpPr>
        <p:spPr/>
        <p:txBody>
          <a:bodyPr/>
          <a:lstStyle/>
          <a:p>
            <a:r>
              <a:rPr lang="en-US" dirty="0" err="1"/>
              <a:t>Documentación</a:t>
            </a:r>
            <a:endParaRPr lang="en-US" dirty="0"/>
          </a:p>
        </p:txBody>
      </p:sp>
      <p:pic>
        <p:nvPicPr>
          <p:cNvPr id="2" name="Picture 1">
            <a:extLst>
              <a:ext uri="{FF2B5EF4-FFF2-40B4-BE49-F238E27FC236}">
                <a16:creationId xmlns:a16="http://schemas.microsoft.com/office/drawing/2014/main" id="{D1732229-56FB-0B2F-89EF-5D38E0EBDCE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6DE72D95-D3B4-CD6B-BDA3-6289A5FC18EB}"/>
              </a:ext>
            </a:extLst>
          </p:cNvPr>
          <p:cNvPicPr>
            <a:picLocks noChangeAspect="1"/>
          </p:cNvPicPr>
          <p:nvPr/>
        </p:nvPicPr>
        <p:blipFill>
          <a:blip r:embed="rId5"/>
          <a:stretch>
            <a:fillRect/>
          </a:stretch>
        </p:blipFill>
        <p:spPr>
          <a:xfrm>
            <a:off x="199548" y="1227220"/>
            <a:ext cx="6237818" cy="4900863"/>
          </a:xfrm>
          <a:prstGeom prst="rect">
            <a:avLst/>
          </a:prstGeom>
        </p:spPr>
      </p:pic>
    </p:spTree>
    <p:extLst>
      <p:ext uri="{BB962C8B-B14F-4D97-AF65-F5344CB8AC3E}">
        <p14:creationId xmlns:p14="http://schemas.microsoft.com/office/powerpoint/2010/main" val="3028511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BCD76-098A-3250-DA42-9B98E59B3A1D}"/>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F7A66BAD-4F41-70B1-09D5-731BE257A121}"/>
              </a:ext>
            </a:extLst>
          </p:cNvPr>
          <p:cNvPicPr>
            <a:picLocks noChangeAspect="1"/>
          </p:cNvPicPr>
          <p:nvPr/>
        </p:nvPicPr>
        <p:blipFill>
          <a:blip r:embed="rId3"/>
          <a:stretch>
            <a:fillRect/>
          </a:stretch>
        </p:blipFill>
        <p:spPr>
          <a:xfrm>
            <a:off x="1483509" y="306327"/>
            <a:ext cx="5647655" cy="3555233"/>
          </a:xfrm>
          <a:prstGeom prst="rect">
            <a:avLst/>
          </a:prstGeom>
        </p:spPr>
      </p:pic>
      <p:sp>
        <p:nvSpPr>
          <p:cNvPr id="17" name="Title 16">
            <a:extLst>
              <a:ext uri="{FF2B5EF4-FFF2-40B4-BE49-F238E27FC236}">
                <a16:creationId xmlns:a16="http://schemas.microsoft.com/office/drawing/2014/main" id="{170D96FA-3F70-7856-3B9E-B973C44B6D69}"/>
              </a:ext>
            </a:extLst>
          </p:cNvPr>
          <p:cNvSpPr>
            <a:spLocks noGrp="1"/>
          </p:cNvSpPr>
          <p:nvPr>
            <p:ph type="title"/>
          </p:nvPr>
        </p:nvSpPr>
        <p:spPr/>
        <p:txBody>
          <a:bodyPr/>
          <a:lstStyle/>
          <a:p>
            <a:r>
              <a:rPr lang="en-US" dirty="0"/>
              <a:t>IDE</a:t>
            </a:r>
          </a:p>
        </p:txBody>
      </p:sp>
      <p:pic>
        <p:nvPicPr>
          <p:cNvPr id="2" name="Picture 1">
            <a:extLst>
              <a:ext uri="{FF2B5EF4-FFF2-40B4-BE49-F238E27FC236}">
                <a16:creationId xmlns:a16="http://schemas.microsoft.com/office/drawing/2014/main" id="{BABC5F3A-F565-39D3-9422-9C7AC86E17D7}"/>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C12251B-43FB-AF9B-FB81-66422F4652D9}"/>
              </a:ext>
            </a:extLst>
          </p:cNvPr>
          <p:cNvPicPr>
            <a:picLocks noChangeAspect="1"/>
          </p:cNvPicPr>
          <p:nvPr/>
        </p:nvPicPr>
        <p:blipFill>
          <a:blip r:embed="rId5"/>
          <a:stretch>
            <a:fillRect/>
          </a:stretch>
        </p:blipFill>
        <p:spPr>
          <a:xfrm>
            <a:off x="6321941" y="939815"/>
            <a:ext cx="5860861" cy="3471762"/>
          </a:xfrm>
          <a:prstGeom prst="rect">
            <a:avLst/>
          </a:prstGeom>
        </p:spPr>
      </p:pic>
      <p:pic>
        <p:nvPicPr>
          <p:cNvPr id="12" name="Imagen 11">
            <a:extLst>
              <a:ext uri="{FF2B5EF4-FFF2-40B4-BE49-F238E27FC236}">
                <a16:creationId xmlns:a16="http://schemas.microsoft.com/office/drawing/2014/main" id="{8963DBCC-F295-A8C9-B474-1E47A8E4C208}"/>
              </a:ext>
            </a:extLst>
          </p:cNvPr>
          <p:cNvPicPr>
            <a:picLocks noChangeAspect="1"/>
          </p:cNvPicPr>
          <p:nvPr/>
        </p:nvPicPr>
        <p:blipFill>
          <a:blip r:embed="rId6"/>
          <a:stretch>
            <a:fillRect/>
          </a:stretch>
        </p:blipFill>
        <p:spPr>
          <a:xfrm>
            <a:off x="224975" y="3429000"/>
            <a:ext cx="6095999" cy="3282953"/>
          </a:xfrm>
          <a:prstGeom prst="rect">
            <a:avLst/>
          </a:prstGeom>
        </p:spPr>
      </p:pic>
    </p:spTree>
    <p:extLst>
      <p:ext uri="{BB962C8B-B14F-4D97-AF65-F5344CB8AC3E}">
        <p14:creationId xmlns:p14="http://schemas.microsoft.com/office/powerpoint/2010/main" val="3868701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Preguntas</a:t>
            </a:r>
            <a:r>
              <a:rPr lang="en-US" dirty="0"/>
              <a:t>?</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6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dirty="0"/>
              <a:t>¡</a:t>
            </a:r>
            <a:r>
              <a:rPr lang="en-US" dirty="0" err="1"/>
              <a:t>Muchas</a:t>
            </a:r>
            <a:r>
              <a:rPr lang="en-US" dirty="0"/>
              <a:t> gracias!</a:t>
            </a:r>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3976473"/>
          </a:xfrm>
        </p:spPr>
        <p:txBody>
          <a:bodyPr/>
          <a:lstStyle/>
          <a:p>
            <a:pPr marL="457200" indent="-457200">
              <a:buFont typeface="Arial" panose="020B0604020202020204" pitchFamily="34" charset="0"/>
              <a:buChar char="•"/>
            </a:pPr>
            <a:r>
              <a:rPr lang="es-ES" dirty="0"/>
              <a:t>✉️ </a:t>
            </a:r>
            <a:r>
              <a:rPr lang="en-US" dirty="0"/>
              <a:t>marcoablanco@outlook.com</a:t>
            </a:r>
          </a:p>
          <a:p>
            <a:pPr marL="457200" indent="-457200">
              <a:buFont typeface="Arial" panose="020B0604020202020204" pitchFamily="34" charset="0"/>
              <a:buChar char="•"/>
            </a:pPr>
            <a:r>
              <a:rPr lang="en-US" dirty="0"/>
              <a:t>Mastodon</a:t>
            </a:r>
          </a:p>
          <a:p>
            <a:pPr marL="685800" lvl="1" indent="-457200">
              <a:buFont typeface="Arial" panose="020B0604020202020204" pitchFamily="34" charset="0"/>
              <a:buChar char="•"/>
            </a:pPr>
            <a:r>
              <a:rPr lang="en-US" dirty="0"/>
              <a:t>@marcoablanco@xarxa.cloud</a:t>
            </a:r>
          </a:p>
          <a:p>
            <a:pPr marL="457200" indent="-457200">
              <a:buFont typeface="Arial" panose="020B0604020202020204" pitchFamily="34" charset="0"/>
              <a:buChar char="•"/>
            </a:pPr>
            <a:r>
              <a:rPr lang="en-US" dirty="0"/>
              <a:t>Twitter</a:t>
            </a:r>
          </a:p>
          <a:p>
            <a:pPr marL="685800" lvl="1" indent="-457200">
              <a:buFont typeface="Arial" panose="020B0604020202020204" pitchFamily="34" charset="0"/>
              <a:buChar char="•"/>
            </a:pPr>
            <a:r>
              <a:rPr lang="en-US" dirty="0"/>
              <a:t>@marcoablanco</a:t>
            </a:r>
          </a:p>
          <a:p>
            <a:pPr marL="457200" indent="-457200">
              <a:buFont typeface="Arial" panose="020B0604020202020204" pitchFamily="34" charset="0"/>
              <a:buChar char="•"/>
            </a:pPr>
            <a:r>
              <a:rPr lang="en-US" dirty="0"/>
              <a:t>Web</a:t>
            </a:r>
          </a:p>
          <a:p>
            <a:pPr marL="685800" lvl="1" indent="-457200">
              <a:buFont typeface="Arial" panose="020B0604020202020204" pitchFamily="34" charset="0"/>
              <a:buChar char="•"/>
            </a:pPr>
            <a:r>
              <a:rPr lang="en-US" dirty="0"/>
              <a:t>notodoesprogramacion.net</a:t>
            </a:r>
          </a:p>
          <a:p>
            <a:pPr marL="457200" indent="-457200">
              <a:buFont typeface="Arial" panose="020B0604020202020204" pitchFamily="34" charset="0"/>
              <a:buChar char="•"/>
            </a:pPr>
            <a:r>
              <a:rPr lang="en-US" dirty="0"/>
              <a:t>Diapositivas y demo</a:t>
            </a:r>
          </a:p>
          <a:p>
            <a:pPr marL="685800" lvl="1" indent="-457200">
              <a:buFont typeface="Arial" panose="020B0604020202020204" pitchFamily="34" charset="0"/>
              <a:buChar char="•"/>
            </a:pPr>
            <a:r>
              <a:rPr lang="en-US" dirty="0"/>
              <a:t>https://github.com/marcoablanco/Events</a:t>
            </a:r>
          </a:p>
        </p:txBody>
      </p:sp>
    </p:spTree>
    <p:extLst>
      <p:ext uri="{BB962C8B-B14F-4D97-AF65-F5344CB8AC3E}">
        <p14:creationId xmlns:p14="http://schemas.microsoft.com/office/powerpoint/2010/main" val="23991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pic>
        <p:nvPicPr>
          <p:cNvPr id="3" name="Picture 2">
            <a:extLst>
              <a:ext uri="{FF2B5EF4-FFF2-40B4-BE49-F238E27FC236}">
                <a16:creationId xmlns:a16="http://schemas.microsoft.com/office/drawing/2014/main" id="{FA8C2C8A-9510-054D-5909-DAD770BEAED1}"/>
              </a:ext>
            </a:extLst>
          </p:cNvPr>
          <p:cNvPicPr>
            <a:picLocks noChangeAspect="1"/>
          </p:cNvPicPr>
          <p:nvPr/>
        </p:nvPicPr>
        <p:blipFill>
          <a:blip r:embed="rId3"/>
          <a:srcRect/>
          <a:stretch/>
        </p:blipFill>
        <p:spPr>
          <a:xfrm>
            <a:off x="9079673" y="395735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025650"/>
            <a:ext cx="4161981" cy="1107996"/>
          </a:xfrm>
        </p:spPr>
        <p:txBody>
          <a:bodyPr wrap="square" anchor="b">
            <a:normAutofit/>
          </a:bodyPr>
          <a:lstStyle/>
          <a:p>
            <a:r>
              <a:rPr lang="en-US" dirty="0"/>
              <a:t>Event name or presentation title</a:t>
            </a:r>
          </a:p>
        </p:txBody>
      </p:sp>
      <p:sp>
        <p:nvSpPr>
          <p:cNvPr id="4" name="Text Placeholder 3"/>
          <p:cNvSpPr>
            <a:spLocks noGrp="1"/>
          </p:cNvSpPr>
          <p:nvPr>
            <p:ph type="body" sz="quarter" idx="10"/>
          </p:nvPr>
        </p:nvSpPr>
        <p:spPr>
          <a:xfrm>
            <a:off x="584200" y="3535541"/>
            <a:ext cx="4162425" cy="307777"/>
          </a:xfrm>
        </p:spPr>
        <p:txBody>
          <a:bodyPr wrap="square">
            <a:normAutofit/>
          </a:bodyPr>
          <a:lstStyle/>
          <a:p>
            <a:r>
              <a:rPr lang="en-US"/>
              <a:t>Subtitle or speaker name</a:t>
            </a:r>
            <a:endParaRPr lang="en-US" dirty="0"/>
          </a:p>
        </p:txBody>
      </p:sp>
      <p:pic>
        <p:nvPicPr>
          <p:cNvPr id="6" name="Picture 5">
            <a:extLst>
              <a:ext uri="{FF2B5EF4-FFF2-40B4-BE49-F238E27FC236}">
                <a16:creationId xmlns:a16="http://schemas.microsoft.com/office/drawing/2014/main" id="{2C3961F9-DD1A-B141-B7A8-9DCE23CFD048}"/>
              </a:ext>
            </a:extLst>
          </p:cNvPr>
          <p:cNvPicPr>
            <a:picLocks noChangeAspect="1"/>
          </p:cNvPicPr>
          <p:nvPr/>
        </p:nvPicPr>
        <p:blipFill rotWithShape="1">
          <a:blip r:embed="rId3"/>
          <a:srcRect l="4406" r="39344"/>
          <a:stretch/>
        </p:blipFill>
        <p:spPr>
          <a:xfrm>
            <a:off x="5334000" y="10"/>
            <a:ext cx="6858000" cy="6857990"/>
          </a:xfrm>
          <a:prstGeom prst="rect">
            <a:avLst/>
          </a:prstGeom>
          <a:noFill/>
        </p:spPr>
      </p:pic>
      <p:sp>
        <p:nvSpPr>
          <p:cNvPr id="9" name="Picture Placeholder 3">
            <a:extLst>
              <a:ext uri="{FF2B5EF4-FFF2-40B4-BE49-F238E27FC236}">
                <a16:creationId xmlns:a16="http://schemas.microsoft.com/office/drawing/2014/main" id="{3E937CE4-2CD0-6C5B-2E88-908BEFAF3E5E}"/>
              </a:ext>
            </a:extLst>
          </p:cNvPr>
          <p:cNvSpPr>
            <a:spLocks noGrp="1"/>
          </p:cNvSpPr>
          <p:nvPr>
            <p:ph type="pic" sz="quarter" idx="11"/>
          </p:nvPr>
        </p:nvSpPr>
        <p:spPr>
          <a:xfrm>
            <a:off x="5334000" y="0"/>
            <a:ext cx="6858000" cy="6858000"/>
          </a:xfrm>
        </p:spPr>
        <p:txBody>
          <a:bodyPr/>
          <a:lstStyle/>
          <a:p>
            <a:endParaRPr lang="es-ES"/>
          </a:p>
        </p:txBody>
      </p:sp>
    </p:spTree>
    <p:extLst>
      <p:ext uri="{BB962C8B-B14F-4D97-AF65-F5344CB8AC3E}">
        <p14:creationId xmlns:p14="http://schemas.microsoft.com/office/powerpoint/2010/main" val="24438106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n-US"/>
              <a:t>Software code slide</a:t>
            </a:r>
            <a:endParaRPr lang="en-US" dirty="0"/>
          </a:p>
        </p:txBody>
      </p:sp>
      <p:sp>
        <p:nvSpPr>
          <p:cNvPr id="5" name="Text Placeholder 4"/>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 name="Imagen 5">
            <a:extLst>
              <a:ext uri="{FF2B5EF4-FFF2-40B4-BE49-F238E27FC236}">
                <a16:creationId xmlns:a16="http://schemas.microsoft.com/office/drawing/2014/main" id="{F20F5406-0188-0873-3B54-B16A8DD02F23}"/>
              </a:ext>
            </a:extLst>
          </p:cNvPr>
          <p:cNvPicPr>
            <a:picLocks noChangeAspect="1"/>
          </p:cNvPicPr>
          <p:nvPr/>
        </p:nvPicPr>
        <p:blipFill>
          <a:blip r:embed="rId4"/>
          <a:stretch>
            <a:fillRect/>
          </a:stretch>
        </p:blipFill>
        <p:spPr>
          <a:xfrm>
            <a:off x="3854987" y="2493110"/>
            <a:ext cx="4482025" cy="2554565"/>
          </a:xfrm>
          <a:prstGeom prst="rect">
            <a:avLst/>
          </a:prstGeom>
        </p:spPr>
      </p:pic>
      <p:sp>
        <p:nvSpPr>
          <p:cNvPr id="7" name="CuadroTexto 6">
            <a:extLst>
              <a:ext uri="{FF2B5EF4-FFF2-40B4-BE49-F238E27FC236}">
                <a16:creationId xmlns:a16="http://schemas.microsoft.com/office/drawing/2014/main" id="{00C8C3D3-4070-C7F8-619B-0936C346CC42}"/>
              </a:ext>
            </a:extLst>
          </p:cNvPr>
          <p:cNvSpPr txBox="1"/>
          <p:nvPr/>
        </p:nvSpPr>
        <p:spPr>
          <a:xfrm>
            <a:off x="4740464" y="5239339"/>
            <a:ext cx="2916186" cy="363946"/>
          </a:xfrm>
          <a:prstGeom prst="rect">
            <a:avLst/>
          </a:prstGeom>
          <a:noFill/>
        </p:spPr>
        <p:txBody>
          <a:bodyPr wrap="square">
            <a:spAutoFit/>
          </a:bodyPr>
          <a:lstStyle/>
          <a:p>
            <a:r>
              <a:rPr lang="es-ES" dirty="0"/>
              <a:t>https://</a:t>
            </a:r>
            <a:r>
              <a:rPr lang="es-ES" dirty="0" err="1"/>
              <a:t>snappify.com</a:t>
            </a:r>
            <a:endParaRPr lang="es-ES" dirty="0"/>
          </a:p>
        </p:txBody>
      </p:sp>
    </p:spTree>
    <p:extLst>
      <p:ext uri="{BB962C8B-B14F-4D97-AF65-F5344CB8AC3E}">
        <p14:creationId xmlns:p14="http://schemas.microsoft.com/office/powerpoint/2010/main" val="2516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193260"/>
            <a:ext cx="11018520" cy="4567404"/>
          </a:xfrm>
        </p:spPr>
        <p:txBody>
          <a:bodyPr/>
          <a:lstStyle/>
          <a:p>
            <a:r>
              <a:rPr lang="en-US" dirty="0"/>
              <a:t>Historia</a:t>
            </a:r>
          </a:p>
          <a:p>
            <a:endParaRPr lang="es-ES" dirty="0"/>
          </a:p>
          <a:p>
            <a:r>
              <a:rPr lang="es-ES" dirty="0"/>
              <a:t>¿Qué es?</a:t>
            </a:r>
            <a:endParaRPr lang="en-US" dirty="0"/>
          </a:p>
          <a:p>
            <a:endParaRPr lang="en-US" dirty="0"/>
          </a:p>
          <a:p>
            <a:r>
              <a:rPr lang="en-US" dirty="0"/>
              <a:t>Trabajar con DotNet Maui</a:t>
            </a:r>
          </a:p>
          <a:p>
            <a:endParaRPr lang="en-US" dirty="0"/>
          </a:p>
          <a:p>
            <a:r>
              <a:rPr lang="en-US" dirty="0"/>
              <a:t>Ventajas</a:t>
            </a:r>
          </a:p>
          <a:p>
            <a:endParaRPr lang="en-US" dirty="0"/>
          </a:p>
          <a:p>
            <a:r>
              <a:rPr lang="en-US" dirty="0"/>
              <a:t>Extra</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a:t>Software code slide</a:t>
            </a:r>
            <a:endParaRPr lang="en-US" dirty="0"/>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2596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Historia</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Xamarin Forms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Picture 4" descr="From Xamarin Native to Xamarin.Forms: Reaping the Rewards without the Risk">
            <a:extLst>
              <a:ext uri="{FF2B5EF4-FFF2-40B4-BE49-F238E27FC236}">
                <a16:creationId xmlns:a16="http://schemas.microsoft.com/office/drawing/2014/main" id="{F849B240-DE8B-41B7-4545-26B5E224F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5" r="14672"/>
          <a:stretch/>
        </p:blipFill>
        <p:spPr bwMode="auto">
          <a:xfrm>
            <a:off x="2624889" y="1124468"/>
            <a:ext cx="6942221" cy="471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Net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0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¿Qué es?</a:t>
            </a:r>
          </a:p>
        </p:txBody>
      </p:sp>
      <p:sp>
        <p:nvSpPr>
          <p:cNvPr id="6" name="Text Placeholder 5"/>
          <p:cNvSpPr>
            <a:spLocks noGrp="1"/>
          </p:cNvSpPr>
          <p:nvPr>
            <p:ph type="body" sz="quarter" idx="10"/>
          </p:nvPr>
        </p:nvSpPr>
        <p:spPr>
          <a:xfrm>
            <a:off x="586390" y="1434369"/>
            <a:ext cx="11018520" cy="3914918"/>
          </a:xfrm>
        </p:spPr>
        <p:txBody>
          <a:bodyPr/>
          <a:lstStyle/>
          <a:p>
            <a:r>
              <a:rPr lang="en-US" sz="2400" dirty="0"/>
              <a:t>Framework de desarrollo </a:t>
            </a:r>
            <a:r>
              <a:rPr lang="es-ES" sz="2400" dirty="0"/>
              <a:t>multiplataforma</a:t>
            </a:r>
          </a:p>
          <a:p>
            <a:endParaRPr lang="es-ES" sz="2400" b="1" dirty="0"/>
          </a:p>
          <a:p>
            <a:r>
              <a:rPr lang="es-ES" sz="2400" b="1" dirty="0"/>
              <a:t>M</a:t>
            </a:r>
            <a:r>
              <a:rPr lang="es-ES" sz="2400" dirty="0"/>
              <a:t>ultiplatform </a:t>
            </a:r>
            <a:r>
              <a:rPr lang="es-ES" sz="2400" b="1" dirty="0"/>
              <a:t>A</a:t>
            </a:r>
            <a:r>
              <a:rPr lang="es-ES" sz="2400" dirty="0"/>
              <a:t>pp </a:t>
            </a:r>
            <a:r>
              <a:rPr lang="es-ES" sz="2400" b="1" dirty="0"/>
              <a:t>UI</a:t>
            </a:r>
            <a:r>
              <a:rPr lang="es-ES" sz="2400" dirty="0"/>
              <a:t>: Maui</a:t>
            </a:r>
          </a:p>
          <a:p>
            <a:endParaRPr lang="es-ES" sz="2400" dirty="0"/>
          </a:p>
          <a:p>
            <a:r>
              <a:rPr lang="es-ES" sz="2400" dirty="0"/>
              <a:t>Dot Net C#</a:t>
            </a:r>
          </a:p>
          <a:p>
            <a:endParaRPr lang="es-ES" sz="2400" dirty="0"/>
          </a:p>
          <a:p>
            <a:r>
              <a:rPr lang="es-ES" sz="2400" dirty="0"/>
              <a:t>Código abierto</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6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Plataformas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3" name="Graphic 31" descr="Smart Phone with solid fill">
            <a:extLst>
              <a:ext uri="{FF2B5EF4-FFF2-40B4-BE49-F238E27FC236}">
                <a16:creationId xmlns:a16="http://schemas.microsoft.com/office/drawing/2014/main" id="{F7B3D15E-64AA-00B4-B9CF-461B2BDDD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6673" y="1359217"/>
            <a:ext cx="2064696" cy="1983248"/>
          </a:xfrm>
          <a:prstGeom prst="rect">
            <a:avLst/>
          </a:prstGeom>
        </p:spPr>
      </p:pic>
      <p:pic>
        <p:nvPicPr>
          <p:cNvPr id="24" name="Picture 28">
            <a:extLst>
              <a:ext uri="{FF2B5EF4-FFF2-40B4-BE49-F238E27FC236}">
                <a16:creationId xmlns:a16="http://schemas.microsoft.com/office/drawing/2014/main" id="{BA1FC724-D7D1-73D6-E711-0D7B7CA7B96D}"/>
              </a:ext>
            </a:extLst>
          </p:cNvPr>
          <p:cNvPicPr>
            <a:picLocks noChangeAspect="1"/>
          </p:cNvPicPr>
          <p:nvPr/>
        </p:nvPicPr>
        <p:blipFill>
          <a:blip r:embed="rId6"/>
          <a:stretch>
            <a:fillRect/>
          </a:stretch>
        </p:blipFill>
        <p:spPr>
          <a:xfrm>
            <a:off x="7982740" y="1928933"/>
            <a:ext cx="521230" cy="708087"/>
          </a:xfrm>
          <a:prstGeom prst="rect">
            <a:avLst/>
          </a:prstGeom>
          <a:solidFill>
            <a:srgbClr val="7030A0"/>
          </a:solidFill>
          <a:ln>
            <a:solidFill>
              <a:srgbClr val="7030A0"/>
            </a:solidFill>
          </a:ln>
        </p:spPr>
      </p:pic>
      <p:pic>
        <p:nvPicPr>
          <p:cNvPr id="25" name="Graphic 29" descr="Smart Phone outline">
            <a:extLst>
              <a:ext uri="{FF2B5EF4-FFF2-40B4-BE49-F238E27FC236}">
                <a16:creationId xmlns:a16="http://schemas.microsoft.com/office/drawing/2014/main" id="{9BF60DCA-C51F-3B40-7902-2385F4D4A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258" y="1272362"/>
            <a:ext cx="1860195" cy="2070103"/>
          </a:xfrm>
          <a:prstGeom prst="rect">
            <a:avLst/>
          </a:prstGeom>
        </p:spPr>
      </p:pic>
      <p:pic>
        <p:nvPicPr>
          <p:cNvPr id="26" name="Graphic 27" descr="Laptop with solid fill">
            <a:extLst>
              <a:ext uri="{FF2B5EF4-FFF2-40B4-BE49-F238E27FC236}">
                <a16:creationId xmlns:a16="http://schemas.microsoft.com/office/drawing/2014/main" id="{D4489A06-770E-2EE8-174F-4C20AE8C2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3304" y="1011198"/>
            <a:ext cx="2782696" cy="2782696"/>
          </a:xfrm>
          <a:prstGeom prst="rect">
            <a:avLst/>
          </a:prstGeom>
        </p:spPr>
      </p:pic>
      <p:grpSp>
        <p:nvGrpSpPr>
          <p:cNvPr id="27" name="Group 42">
            <a:extLst>
              <a:ext uri="{FF2B5EF4-FFF2-40B4-BE49-F238E27FC236}">
                <a16:creationId xmlns:a16="http://schemas.microsoft.com/office/drawing/2014/main" id="{85769F77-5EA2-F366-AA0E-2F6D8F226B7C}"/>
              </a:ext>
            </a:extLst>
          </p:cNvPr>
          <p:cNvGrpSpPr>
            <a:grpSpLocks noChangeAspect="1"/>
          </p:cNvGrpSpPr>
          <p:nvPr/>
        </p:nvGrpSpPr>
        <p:grpSpPr bwMode="auto">
          <a:xfrm>
            <a:off x="1525381" y="2012105"/>
            <a:ext cx="546633" cy="566667"/>
            <a:chOff x="3492" y="1769"/>
            <a:chExt cx="854" cy="864"/>
          </a:xfrm>
          <a:solidFill>
            <a:srgbClr val="7030A0"/>
          </a:solidFill>
        </p:grpSpPr>
        <p:sp>
          <p:nvSpPr>
            <p:cNvPr id="28" name="Freeform 43">
              <a:extLst>
                <a:ext uri="{FF2B5EF4-FFF2-40B4-BE49-F238E27FC236}">
                  <a16:creationId xmlns:a16="http://schemas.microsoft.com/office/drawing/2014/main" id="{BD4FD7B3-2A17-DE26-F7BF-0F15EC69D74E}"/>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44">
              <a:extLst>
                <a:ext uri="{FF2B5EF4-FFF2-40B4-BE49-F238E27FC236}">
                  <a16:creationId xmlns:a16="http://schemas.microsoft.com/office/drawing/2014/main" id="{51E3D4A5-DADC-8066-C423-6190F54C2AD8}"/>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45">
              <a:extLst>
                <a:ext uri="{FF2B5EF4-FFF2-40B4-BE49-F238E27FC236}">
                  <a16:creationId xmlns:a16="http://schemas.microsoft.com/office/drawing/2014/main" id="{FA117177-25FB-7CDE-E2B6-5D6A92E07CE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6">
              <a:extLst>
                <a:ext uri="{FF2B5EF4-FFF2-40B4-BE49-F238E27FC236}">
                  <a16:creationId xmlns:a16="http://schemas.microsoft.com/office/drawing/2014/main" id="{7B11EAA2-1A57-C694-4C1B-70FE1B6DCFA7}"/>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2" name="Graphic 21" descr="Laptop outline">
            <a:extLst>
              <a:ext uri="{FF2B5EF4-FFF2-40B4-BE49-F238E27FC236}">
                <a16:creationId xmlns:a16="http://schemas.microsoft.com/office/drawing/2014/main" id="{857364B4-C1F5-235E-1991-F78733026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320" y="1023424"/>
            <a:ext cx="2782695" cy="2782695"/>
          </a:xfrm>
          <a:prstGeom prst="rect">
            <a:avLst/>
          </a:prstGeom>
        </p:spPr>
      </p:pic>
      <p:pic>
        <p:nvPicPr>
          <p:cNvPr id="33" name="Graphic 35" descr="Tablet with solid fill">
            <a:extLst>
              <a:ext uri="{FF2B5EF4-FFF2-40B4-BE49-F238E27FC236}">
                <a16:creationId xmlns:a16="http://schemas.microsoft.com/office/drawing/2014/main" id="{154DD8DA-287F-F5DE-DF52-D040C7838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86504" y="1719195"/>
            <a:ext cx="2594898" cy="2594898"/>
          </a:xfrm>
          <a:prstGeom prst="rect">
            <a:avLst/>
          </a:prstGeom>
        </p:spPr>
      </p:pic>
      <p:pic>
        <p:nvPicPr>
          <p:cNvPr id="34" name="Picture 41">
            <a:extLst>
              <a:ext uri="{FF2B5EF4-FFF2-40B4-BE49-F238E27FC236}">
                <a16:creationId xmlns:a16="http://schemas.microsoft.com/office/drawing/2014/main" id="{C620328D-B117-2CF7-FCE4-3DCF06FC84C3}"/>
              </a:ext>
            </a:extLst>
          </p:cNvPr>
          <p:cNvPicPr>
            <a:picLocks noChangeAspect="1"/>
          </p:cNvPicPr>
          <p:nvPr/>
        </p:nvPicPr>
        <p:blipFill>
          <a:blip r:embed="rId6"/>
          <a:stretch>
            <a:fillRect/>
          </a:stretch>
        </p:blipFill>
        <p:spPr>
          <a:xfrm>
            <a:off x="9925905" y="2530238"/>
            <a:ext cx="716096" cy="972811"/>
          </a:xfrm>
          <a:prstGeom prst="rect">
            <a:avLst/>
          </a:prstGeom>
          <a:solidFill>
            <a:srgbClr val="7030A0"/>
          </a:solidFill>
          <a:ln>
            <a:solidFill>
              <a:srgbClr val="7030A0"/>
            </a:solidFill>
          </a:ln>
        </p:spPr>
      </p:pic>
      <p:pic>
        <p:nvPicPr>
          <p:cNvPr id="35" name="Picture 2">
            <a:extLst>
              <a:ext uri="{FF2B5EF4-FFF2-40B4-BE49-F238E27FC236}">
                <a16:creationId xmlns:a16="http://schemas.microsoft.com/office/drawing/2014/main" id="{2FDA5E15-9289-8602-95B9-AC5CF54AADF8}"/>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08076" y="1867111"/>
            <a:ext cx="769909" cy="769909"/>
          </a:xfrm>
          <a:prstGeom prst="rect">
            <a:avLst/>
          </a:prstGeom>
          <a:solidFill>
            <a:srgbClr val="7030A0"/>
          </a:solidFill>
          <a:ln>
            <a:solidFill>
              <a:srgbClr val="7030A0"/>
            </a:solidFill>
          </a:ln>
        </p:spPr>
      </p:pic>
      <p:pic>
        <p:nvPicPr>
          <p:cNvPr id="36" name="Picture 6" descr="Apple iOS Logo PNG Transparent &amp; SVG Vector - Freebie Supply">
            <a:extLst>
              <a:ext uri="{FF2B5EF4-FFF2-40B4-BE49-F238E27FC236}">
                <a16:creationId xmlns:a16="http://schemas.microsoft.com/office/drawing/2014/main" id="{C20775DE-3561-2AA8-92D5-1B9A6DAC758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5893" y="2023072"/>
            <a:ext cx="745994" cy="559495"/>
          </a:xfrm>
          <a:prstGeom prst="rect">
            <a:avLst/>
          </a:prstGeom>
          <a:solidFill>
            <a:srgbClr val="7030A0"/>
          </a:solidFill>
          <a:ln>
            <a:solidFill>
              <a:srgbClr val="7030A0"/>
            </a:solidFill>
          </a:ln>
        </p:spPr>
      </p:pic>
      <p:pic>
        <p:nvPicPr>
          <p:cNvPr id="37" name="Picture 8">
            <a:extLst>
              <a:ext uri="{FF2B5EF4-FFF2-40B4-BE49-F238E27FC236}">
                <a16:creationId xmlns:a16="http://schemas.microsoft.com/office/drawing/2014/main" id="{7ADD1549-2615-A3A1-A563-159353C0D854}"/>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583378" y="1125785"/>
            <a:ext cx="1401149" cy="459752"/>
          </a:xfrm>
          <a:prstGeom prst="rect">
            <a:avLst/>
          </a:prstGeom>
          <a:solidFill>
            <a:srgbClr val="7030A0"/>
          </a:solidFill>
          <a:ln>
            <a:solidFill>
              <a:srgbClr val="7030A0"/>
            </a:solidFill>
          </a:ln>
        </p:spPr>
      </p:pic>
      <p:pic>
        <p:nvPicPr>
          <p:cNvPr id="38" name="Graphic 33" descr="Tablet outline">
            <a:extLst>
              <a:ext uri="{FF2B5EF4-FFF2-40B4-BE49-F238E27FC236}">
                <a16:creationId xmlns:a16="http://schemas.microsoft.com/office/drawing/2014/main" id="{A61E8490-FE8C-62FF-2262-1D95BF0369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6970" y="2719993"/>
            <a:ext cx="4087582" cy="4077144"/>
          </a:xfrm>
          <a:prstGeom prst="rect">
            <a:avLst/>
          </a:prstGeom>
        </p:spPr>
      </p:pic>
      <p:pic>
        <p:nvPicPr>
          <p:cNvPr id="39" name="Picture 2" descr="Tizen | DiamondWindows Wikia | Fandom">
            <a:extLst>
              <a:ext uri="{FF2B5EF4-FFF2-40B4-BE49-F238E27FC236}">
                <a16:creationId xmlns:a16="http://schemas.microsoft.com/office/drawing/2014/main" id="{37D78DF1-F0B1-FB22-5171-E2CD457236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936" y="4079785"/>
            <a:ext cx="1289649" cy="12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Ventajas</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32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0/xmlns/"/>
    <ds:schemaRef ds:uri="http://www.w3.org/2001/XMLSchema"/>
    <ds:schemaRef ds:uri="b38ad2e8-7385-42ac-a943-76e9ea801cf0"/>
    <ds:schemaRef ds:uri="211ea7d1-7d09-49a0-8c96-644562ad20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211ea7d1-7d09-49a0-8c96-644562ad20a0"/>
    <ds:schemaRef ds:uri="b38ad2e8-7385-42ac-a943-76e9ea801cf0"/>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4167</TotalTime>
  <Words>1176</Words>
  <Application>Microsoft Office PowerPoint</Application>
  <PresentationFormat>Panorámica</PresentationFormat>
  <Paragraphs>201</Paragraphs>
  <Slides>30</Slides>
  <Notes>30</Notes>
  <HiddenSlides>4</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30</vt:i4>
      </vt:variant>
    </vt:vector>
  </HeadingPairs>
  <TitlesOfParts>
    <vt:vector size="41" baseType="lpstr">
      <vt:lpstr>Arial</vt:lpstr>
      <vt:lpstr>Calibri</vt:lpstr>
      <vt:lpstr>Consolas</vt:lpstr>
      <vt:lpstr>Open Sans</vt:lpstr>
      <vt:lpstr>Segoe UI</vt:lpstr>
      <vt:lpstr>Segoe UI Light</vt:lpstr>
      <vt:lpstr>Segoe UI Semibold</vt:lpstr>
      <vt:lpstr>Segoe UI Semilight</vt:lpstr>
      <vt:lpstr>Wingdings</vt:lpstr>
      <vt:lpstr>WHITE TEMPLATE</vt:lpstr>
      <vt:lpstr>SOFT BLACK TEMPLATE</vt:lpstr>
      <vt:lpstr>Presentación de PowerPoint</vt:lpstr>
      <vt:lpstr>Dot Net Maui</vt:lpstr>
      <vt:lpstr>Agenda</vt:lpstr>
      <vt:lpstr>Historia</vt:lpstr>
      <vt:lpstr>Xamarin Forms</vt:lpstr>
      <vt:lpstr>Dot Net Maui</vt:lpstr>
      <vt:lpstr>¿Qué es?</vt:lpstr>
      <vt:lpstr>Plataformas</vt:lpstr>
      <vt:lpstr>Ventajas</vt:lpstr>
      <vt:lpstr>Controles nativos</vt:lpstr>
      <vt:lpstr>Diseño nativo</vt:lpstr>
      <vt:lpstr>Controles</vt:lpstr>
      <vt:lpstr>Diseño NO nativo</vt:lpstr>
      <vt:lpstr>Trabajar con Maui</vt:lpstr>
      <vt:lpstr>Código – Un proyecto</vt:lpstr>
      <vt:lpstr>MVVM</vt:lpstr>
      <vt:lpstr>Características de Maui</vt:lpstr>
      <vt:lpstr>Acceso a la API Nativa de la plataforma</vt:lpstr>
      <vt:lpstr>Open Source</vt:lpstr>
      <vt:lpstr>XAML</vt:lpstr>
      <vt:lpstr>Accesibilidad</vt:lpstr>
      <vt:lpstr>Otras ventajas</vt:lpstr>
      <vt:lpstr>Documentación</vt:lpstr>
      <vt:lpstr>IDE</vt:lpstr>
      <vt:lpstr>¿Preguntas?</vt:lpstr>
      <vt:lpstr>¡Muchas gracias!</vt:lpstr>
      <vt:lpstr>Video</vt:lpstr>
      <vt:lpstr>Event name or presentation title</vt:lpstr>
      <vt:lpstr>Software code slide</vt:lpstr>
      <vt:lpstr>Software code slide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Marco Antonio Blanco</cp:lastModifiedBy>
  <cp:revision>67</cp:revision>
  <dcterms:created xsi:type="dcterms:W3CDTF">2019-03-28T18:40:02Z</dcterms:created>
  <dcterms:modified xsi:type="dcterms:W3CDTF">2024-02-18T10:31:28Z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